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99"/>
  </p:notesMasterIdLst>
  <p:sldIdLst>
    <p:sldId id="281" r:id="rId5"/>
    <p:sldId id="282" r:id="rId6"/>
    <p:sldId id="280" r:id="rId7"/>
    <p:sldId id="318" r:id="rId8"/>
    <p:sldId id="283" r:id="rId9"/>
    <p:sldId id="336" r:id="rId10"/>
    <p:sldId id="319" r:id="rId11"/>
    <p:sldId id="284" r:id="rId12"/>
    <p:sldId id="320" r:id="rId13"/>
    <p:sldId id="321" r:id="rId14"/>
    <p:sldId id="322" r:id="rId15"/>
    <p:sldId id="323" r:id="rId16"/>
    <p:sldId id="324" r:id="rId17"/>
    <p:sldId id="326" r:id="rId18"/>
    <p:sldId id="327" r:id="rId19"/>
    <p:sldId id="328" r:id="rId20"/>
    <p:sldId id="291" r:id="rId21"/>
    <p:sldId id="275" r:id="rId22"/>
    <p:sldId id="285" r:id="rId23"/>
    <p:sldId id="286" r:id="rId24"/>
    <p:sldId id="325" r:id="rId25"/>
    <p:sldId id="329" r:id="rId26"/>
    <p:sldId id="330" r:id="rId27"/>
    <p:sldId id="331" r:id="rId28"/>
    <p:sldId id="332" r:id="rId29"/>
    <p:sldId id="333" r:id="rId30"/>
    <p:sldId id="335" r:id="rId31"/>
    <p:sldId id="305" r:id="rId32"/>
    <p:sldId id="317" r:id="rId33"/>
    <p:sldId id="287" r:id="rId34"/>
    <p:sldId id="313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289" r:id="rId46"/>
    <p:sldId id="33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5" r:id="rId61"/>
    <p:sldId id="361" r:id="rId62"/>
    <p:sldId id="367" r:id="rId63"/>
    <p:sldId id="366" r:id="rId64"/>
    <p:sldId id="369" r:id="rId65"/>
    <p:sldId id="368" r:id="rId66"/>
    <p:sldId id="362" r:id="rId67"/>
    <p:sldId id="363" r:id="rId68"/>
    <p:sldId id="370" r:id="rId69"/>
    <p:sldId id="371" r:id="rId70"/>
    <p:sldId id="364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7" r:id="rId80"/>
    <p:sldId id="382" r:id="rId81"/>
    <p:sldId id="383" r:id="rId82"/>
    <p:sldId id="384" r:id="rId83"/>
    <p:sldId id="385" r:id="rId84"/>
    <p:sldId id="386" r:id="rId85"/>
    <p:sldId id="388" r:id="rId86"/>
    <p:sldId id="381" r:id="rId87"/>
    <p:sldId id="389" r:id="rId88"/>
    <p:sldId id="391" r:id="rId89"/>
    <p:sldId id="392" r:id="rId90"/>
    <p:sldId id="393" r:id="rId91"/>
    <p:sldId id="394" r:id="rId92"/>
    <p:sldId id="395" r:id="rId93"/>
    <p:sldId id="396" r:id="rId94"/>
    <p:sldId id="390" r:id="rId95"/>
    <p:sldId id="397" r:id="rId96"/>
    <p:sldId id="398" r:id="rId97"/>
    <p:sldId id="399" r:id="rId9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entury Gothic" panose="020B050202020202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C"/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font" Target="fonts/font8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4.fntdata"/><Relationship Id="rId108" Type="http://customschemas.google.com/relationships/presentationmetadata" Target="meta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7A629-4621-4C17-A115-CD2A681155F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030BAD4-B6B6-474D-B38A-060CFF69A409}">
      <dgm:prSet phldrT="[Texto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pt-BR" dirty="0"/>
            <a:t>Bitcoin  (BTC)</a:t>
          </a:r>
        </a:p>
      </dgm:t>
    </dgm:pt>
    <dgm:pt modelId="{88510F93-6ED8-49A6-B6A6-A165CC1AD59A}" type="parTrans" cxnId="{2EB463E8-FD05-4BF9-9940-9E1D436D8FEA}">
      <dgm:prSet/>
      <dgm:spPr/>
      <dgm:t>
        <a:bodyPr/>
        <a:lstStyle/>
        <a:p>
          <a:endParaRPr lang="pt-BR"/>
        </a:p>
      </dgm:t>
    </dgm:pt>
    <dgm:pt modelId="{1E54EFDE-3A9E-4577-8784-10D51DA4E567}" type="sibTrans" cxnId="{2EB463E8-FD05-4BF9-9940-9E1D436D8FEA}">
      <dgm:prSet/>
      <dgm:spPr/>
      <dgm:t>
        <a:bodyPr/>
        <a:lstStyle/>
        <a:p>
          <a:endParaRPr lang="pt-BR"/>
        </a:p>
      </dgm:t>
    </dgm:pt>
    <dgm:pt modelId="{74DF3052-BA24-4D41-AB20-7B9353F0026A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USDT</a:t>
          </a:r>
        </a:p>
      </dgm:t>
    </dgm:pt>
    <dgm:pt modelId="{E85A79D0-4DF7-40FD-A7AD-3F7AD61B0415}" type="parTrans" cxnId="{424A899E-7AAC-4C55-83E2-416A410D92F7}">
      <dgm:prSet/>
      <dgm:spPr/>
      <dgm:t>
        <a:bodyPr/>
        <a:lstStyle/>
        <a:p>
          <a:endParaRPr lang="pt-BR"/>
        </a:p>
      </dgm:t>
    </dgm:pt>
    <dgm:pt modelId="{3CF5FA80-A4B9-4F29-9DB2-2C997EA9BB87}" type="sibTrans" cxnId="{424A899E-7AAC-4C55-83E2-416A410D92F7}">
      <dgm:prSet/>
      <dgm:spPr/>
      <dgm:t>
        <a:bodyPr/>
        <a:lstStyle/>
        <a:p>
          <a:endParaRPr lang="pt-BR"/>
        </a:p>
      </dgm:t>
    </dgm:pt>
    <dgm:pt modelId="{C9910A57-F6E1-449F-AAFB-FE78B8CFB12A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STEPN</a:t>
          </a:r>
        </a:p>
      </dgm:t>
    </dgm:pt>
    <dgm:pt modelId="{4DDA3626-E588-457D-A400-E638747DAC38}" type="parTrans" cxnId="{B6505542-772E-450A-A020-080CE822DB4E}">
      <dgm:prSet/>
      <dgm:spPr/>
      <dgm:t>
        <a:bodyPr/>
        <a:lstStyle/>
        <a:p>
          <a:endParaRPr lang="pt-BR"/>
        </a:p>
      </dgm:t>
    </dgm:pt>
    <dgm:pt modelId="{4BBCB48B-A7B2-4E84-B500-98B6414254CF}" type="sibTrans" cxnId="{B6505542-772E-450A-A020-080CE822DB4E}">
      <dgm:prSet/>
      <dgm:spPr/>
      <dgm:t>
        <a:bodyPr/>
        <a:lstStyle/>
        <a:p>
          <a:endParaRPr lang="pt-BR"/>
        </a:p>
      </dgm:t>
    </dgm:pt>
    <dgm:pt modelId="{B958ED34-B632-4C78-8C29-DC525C3C4780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N... TOKENS</a:t>
          </a:r>
        </a:p>
      </dgm:t>
    </dgm:pt>
    <dgm:pt modelId="{0E6A61A0-3B7E-4656-83F2-A6847FB79EE3}" type="parTrans" cxnId="{AEF24F19-DC7F-409A-A663-7CA21177E363}">
      <dgm:prSet/>
      <dgm:spPr/>
      <dgm:t>
        <a:bodyPr/>
        <a:lstStyle/>
        <a:p>
          <a:endParaRPr lang="pt-BR"/>
        </a:p>
      </dgm:t>
    </dgm:pt>
    <dgm:pt modelId="{EEA72C48-E379-481D-82F0-6AD676536DF1}" type="sibTrans" cxnId="{AEF24F19-DC7F-409A-A663-7CA21177E363}">
      <dgm:prSet/>
      <dgm:spPr/>
      <dgm:t>
        <a:bodyPr/>
        <a:lstStyle/>
        <a:p>
          <a:endParaRPr lang="pt-BR"/>
        </a:p>
      </dgm:t>
    </dgm:pt>
    <dgm:pt modelId="{1ECF921A-353D-4DED-84BD-F1D4EE1AC585}">
      <dgm:prSet phldrT="[Texto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pt-BR" dirty="0"/>
            <a:t>Ethereum (ETH)</a:t>
          </a:r>
        </a:p>
      </dgm:t>
    </dgm:pt>
    <dgm:pt modelId="{5CBAEE62-80CD-46FB-A830-D601A9E53FD4}" type="parTrans" cxnId="{7FA547DD-7E88-4E4D-803F-05629A5B1735}">
      <dgm:prSet/>
      <dgm:spPr/>
      <dgm:t>
        <a:bodyPr/>
        <a:lstStyle/>
        <a:p>
          <a:endParaRPr lang="pt-BR"/>
        </a:p>
      </dgm:t>
    </dgm:pt>
    <dgm:pt modelId="{1B0B9AB0-1827-4674-A915-D63DF1313AF0}" type="sibTrans" cxnId="{7FA547DD-7E88-4E4D-803F-05629A5B1735}">
      <dgm:prSet/>
      <dgm:spPr/>
      <dgm:t>
        <a:bodyPr/>
        <a:lstStyle/>
        <a:p>
          <a:endParaRPr lang="pt-BR"/>
        </a:p>
      </dgm:t>
    </dgm:pt>
    <dgm:pt modelId="{3A5F4A6B-D8CA-4CE5-B4A5-D70D7E846D72}">
      <dgm:prSet phldrT="[Texto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pt-BR" dirty="0"/>
            <a:t>Solana (SOL)</a:t>
          </a:r>
        </a:p>
      </dgm:t>
    </dgm:pt>
    <dgm:pt modelId="{727D6FAF-B46A-4B72-A3E2-7DE6BCA39BFB}" type="parTrans" cxnId="{BAFD6BFF-9D56-4BDD-8814-077582F1E80D}">
      <dgm:prSet/>
      <dgm:spPr/>
      <dgm:t>
        <a:bodyPr/>
        <a:lstStyle/>
        <a:p>
          <a:endParaRPr lang="pt-BR"/>
        </a:p>
      </dgm:t>
    </dgm:pt>
    <dgm:pt modelId="{B7B16E34-2E91-4217-93D4-F00AE56180E0}" type="sibTrans" cxnId="{BAFD6BFF-9D56-4BDD-8814-077582F1E80D}">
      <dgm:prSet/>
      <dgm:spPr/>
      <dgm:t>
        <a:bodyPr/>
        <a:lstStyle/>
        <a:p>
          <a:endParaRPr lang="pt-BR"/>
        </a:p>
      </dgm:t>
    </dgm:pt>
    <dgm:pt modelId="{A3EFC292-E58B-4044-88C4-3DA8F8279BFB}">
      <dgm:prSet phldrT="[Texto]"/>
      <dgm:spPr/>
      <dgm:t>
        <a:bodyPr/>
        <a:lstStyle/>
        <a:p>
          <a:r>
            <a:rPr lang="pt-BR" dirty="0"/>
            <a:t>SEM TOKENS</a:t>
          </a:r>
        </a:p>
      </dgm:t>
    </dgm:pt>
    <dgm:pt modelId="{2B1062DA-678B-4E6D-B67F-CDFAEA94F643}" type="parTrans" cxnId="{21F0A3BC-2281-4FE0-8FBB-4B0C210A0C92}">
      <dgm:prSet/>
      <dgm:spPr/>
      <dgm:t>
        <a:bodyPr/>
        <a:lstStyle/>
        <a:p>
          <a:endParaRPr lang="pt-BR"/>
        </a:p>
      </dgm:t>
    </dgm:pt>
    <dgm:pt modelId="{CB3217E5-06B2-4EDF-A7AF-F6E9A41F4C7B}" type="sibTrans" cxnId="{21F0A3BC-2281-4FE0-8FBB-4B0C210A0C92}">
      <dgm:prSet/>
      <dgm:spPr/>
      <dgm:t>
        <a:bodyPr/>
        <a:lstStyle/>
        <a:p>
          <a:endParaRPr lang="pt-BR"/>
        </a:p>
      </dgm:t>
    </dgm:pt>
    <dgm:pt modelId="{3398832A-8E52-442D-8ECB-D31734C4E18D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USDT</a:t>
          </a:r>
        </a:p>
      </dgm:t>
    </dgm:pt>
    <dgm:pt modelId="{86B7D143-B226-42D8-BA6A-3FA5E1C2FFA7}" type="parTrans" cxnId="{1209417F-B302-4C7D-86C2-069C70337A00}">
      <dgm:prSet/>
      <dgm:spPr/>
      <dgm:t>
        <a:bodyPr/>
        <a:lstStyle/>
        <a:p>
          <a:endParaRPr lang="pt-BR"/>
        </a:p>
      </dgm:t>
    </dgm:pt>
    <dgm:pt modelId="{44A10003-BE0B-4774-AA20-F37847D5BF3E}" type="sibTrans" cxnId="{1209417F-B302-4C7D-86C2-069C70337A00}">
      <dgm:prSet/>
      <dgm:spPr/>
      <dgm:t>
        <a:bodyPr/>
        <a:lstStyle/>
        <a:p>
          <a:endParaRPr lang="pt-BR"/>
        </a:p>
      </dgm:t>
    </dgm:pt>
    <dgm:pt modelId="{13EA0578-CE0B-4731-BA7A-D58ACF890751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UNISWAP</a:t>
          </a:r>
        </a:p>
      </dgm:t>
    </dgm:pt>
    <dgm:pt modelId="{F2DDB590-AA42-4EEE-A9D0-4257F8808334}" type="parTrans" cxnId="{63C8A243-24A4-4D00-AF10-B1CC4B1A6214}">
      <dgm:prSet/>
      <dgm:spPr/>
      <dgm:t>
        <a:bodyPr/>
        <a:lstStyle/>
        <a:p>
          <a:endParaRPr lang="pt-BR"/>
        </a:p>
      </dgm:t>
    </dgm:pt>
    <dgm:pt modelId="{BA83F75C-21C9-4D6A-90EB-FB4A6E2D2D56}" type="sibTrans" cxnId="{63C8A243-24A4-4D00-AF10-B1CC4B1A6214}">
      <dgm:prSet/>
      <dgm:spPr/>
      <dgm:t>
        <a:bodyPr/>
        <a:lstStyle/>
        <a:p>
          <a:endParaRPr lang="pt-BR"/>
        </a:p>
      </dgm:t>
    </dgm:pt>
    <dgm:pt modelId="{F8A1AC9C-0F09-442D-8FF5-27DBAB8C6E78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/>
            <a:t>N... TOKENS!</a:t>
          </a:r>
        </a:p>
      </dgm:t>
    </dgm:pt>
    <dgm:pt modelId="{A1EDDD45-0237-4855-9EF1-0FEDB4B05739}" type="parTrans" cxnId="{D684A93D-7E3C-410C-9837-F42E844C1DB7}">
      <dgm:prSet/>
      <dgm:spPr/>
      <dgm:t>
        <a:bodyPr/>
        <a:lstStyle/>
        <a:p>
          <a:endParaRPr lang="pt-BR"/>
        </a:p>
      </dgm:t>
    </dgm:pt>
    <dgm:pt modelId="{E3F0934E-4B3C-400D-9B7C-4F84AEF47B26}" type="sibTrans" cxnId="{D684A93D-7E3C-410C-9837-F42E844C1DB7}">
      <dgm:prSet/>
      <dgm:spPr/>
      <dgm:t>
        <a:bodyPr/>
        <a:lstStyle/>
        <a:p>
          <a:endParaRPr lang="pt-BR"/>
        </a:p>
      </dgm:t>
    </dgm:pt>
    <dgm:pt modelId="{336A1F35-797F-49D8-BCBA-5FA7FA793B44}" type="pres">
      <dgm:prSet presAssocID="{57C7A629-4621-4C17-A115-CD2A681155F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EA2CD2-8991-4920-8C59-2EDBE0BF6EDC}" type="pres">
      <dgm:prSet presAssocID="{B030BAD4-B6B6-474D-B38A-060CFF69A409}" presName="hierRoot1" presStyleCnt="0">
        <dgm:presLayoutVars>
          <dgm:hierBranch val="init"/>
        </dgm:presLayoutVars>
      </dgm:prSet>
      <dgm:spPr/>
    </dgm:pt>
    <dgm:pt modelId="{20318CA5-E364-4FE1-AD77-F9C251264AA0}" type="pres">
      <dgm:prSet presAssocID="{B030BAD4-B6B6-474D-B38A-060CFF69A409}" presName="rootComposite1" presStyleCnt="0"/>
      <dgm:spPr/>
    </dgm:pt>
    <dgm:pt modelId="{ADF988B6-B83A-4CB9-AC37-6C206B60481C}" type="pres">
      <dgm:prSet presAssocID="{B030BAD4-B6B6-474D-B38A-060CFF69A409}" presName="rootText1" presStyleLbl="node0" presStyleIdx="0" presStyleCnt="3">
        <dgm:presLayoutVars>
          <dgm:chPref val="3"/>
        </dgm:presLayoutVars>
      </dgm:prSet>
      <dgm:spPr/>
    </dgm:pt>
    <dgm:pt modelId="{7A11197F-EEC5-4AEB-BBEC-E13D02A10473}" type="pres">
      <dgm:prSet presAssocID="{B030BAD4-B6B6-474D-B38A-060CFF69A409}" presName="rootConnector1" presStyleLbl="node1" presStyleIdx="0" presStyleCnt="0"/>
      <dgm:spPr/>
    </dgm:pt>
    <dgm:pt modelId="{BE12DC27-1639-4AC0-9B40-EA7BB0366291}" type="pres">
      <dgm:prSet presAssocID="{B030BAD4-B6B6-474D-B38A-060CFF69A409}" presName="hierChild2" presStyleCnt="0"/>
      <dgm:spPr/>
    </dgm:pt>
    <dgm:pt modelId="{717C022C-2943-447E-800F-F9DFDD68B3FC}" type="pres">
      <dgm:prSet presAssocID="{2B1062DA-678B-4E6D-B67F-CDFAEA94F643}" presName="Name37" presStyleLbl="parChTrans1D2" presStyleIdx="0" presStyleCnt="7"/>
      <dgm:spPr/>
    </dgm:pt>
    <dgm:pt modelId="{3F9A3C2E-C4D5-4CFE-B16F-5D49792EE0B6}" type="pres">
      <dgm:prSet presAssocID="{A3EFC292-E58B-4044-88C4-3DA8F8279BFB}" presName="hierRoot2" presStyleCnt="0">
        <dgm:presLayoutVars>
          <dgm:hierBranch val="init"/>
        </dgm:presLayoutVars>
      </dgm:prSet>
      <dgm:spPr/>
    </dgm:pt>
    <dgm:pt modelId="{708ADCF6-66BA-453F-8661-7A18CA26CA01}" type="pres">
      <dgm:prSet presAssocID="{A3EFC292-E58B-4044-88C4-3DA8F8279BFB}" presName="rootComposite" presStyleCnt="0"/>
      <dgm:spPr/>
    </dgm:pt>
    <dgm:pt modelId="{43B725C9-A50A-4BDB-82EC-58DEF3106E4C}" type="pres">
      <dgm:prSet presAssocID="{A3EFC292-E58B-4044-88C4-3DA8F8279BFB}" presName="rootText" presStyleLbl="node2" presStyleIdx="0" presStyleCnt="7">
        <dgm:presLayoutVars>
          <dgm:chPref val="3"/>
        </dgm:presLayoutVars>
      </dgm:prSet>
      <dgm:spPr/>
    </dgm:pt>
    <dgm:pt modelId="{F0DC5A05-A173-4CCA-ABC8-C954CE1C2D8E}" type="pres">
      <dgm:prSet presAssocID="{A3EFC292-E58B-4044-88C4-3DA8F8279BFB}" presName="rootConnector" presStyleLbl="node2" presStyleIdx="0" presStyleCnt="7"/>
      <dgm:spPr/>
    </dgm:pt>
    <dgm:pt modelId="{C2BD2D45-7D7A-406D-A9B1-0C57ABA0D753}" type="pres">
      <dgm:prSet presAssocID="{A3EFC292-E58B-4044-88C4-3DA8F8279BFB}" presName="hierChild4" presStyleCnt="0"/>
      <dgm:spPr/>
    </dgm:pt>
    <dgm:pt modelId="{F01F0D22-BCB5-4AA7-8BFE-7328C55C3730}" type="pres">
      <dgm:prSet presAssocID="{A3EFC292-E58B-4044-88C4-3DA8F8279BFB}" presName="hierChild5" presStyleCnt="0"/>
      <dgm:spPr/>
    </dgm:pt>
    <dgm:pt modelId="{DF850B63-DB9A-47C6-957E-0133C113D139}" type="pres">
      <dgm:prSet presAssocID="{B030BAD4-B6B6-474D-B38A-060CFF69A409}" presName="hierChild3" presStyleCnt="0"/>
      <dgm:spPr/>
    </dgm:pt>
    <dgm:pt modelId="{06D4F2F2-2D79-42FD-A33A-4E7FE2AA58B6}" type="pres">
      <dgm:prSet presAssocID="{1ECF921A-353D-4DED-84BD-F1D4EE1AC585}" presName="hierRoot1" presStyleCnt="0">
        <dgm:presLayoutVars>
          <dgm:hierBranch val="init"/>
        </dgm:presLayoutVars>
      </dgm:prSet>
      <dgm:spPr/>
    </dgm:pt>
    <dgm:pt modelId="{3E3B7706-817B-4B3F-AA46-A8D16EE2C43F}" type="pres">
      <dgm:prSet presAssocID="{1ECF921A-353D-4DED-84BD-F1D4EE1AC585}" presName="rootComposite1" presStyleCnt="0"/>
      <dgm:spPr/>
    </dgm:pt>
    <dgm:pt modelId="{E5BC732B-1B42-4BF2-9A7C-FEE6F9BDF494}" type="pres">
      <dgm:prSet presAssocID="{1ECF921A-353D-4DED-84BD-F1D4EE1AC585}" presName="rootText1" presStyleLbl="node0" presStyleIdx="1" presStyleCnt="3">
        <dgm:presLayoutVars>
          <dgm:chPref val="3"/>
        </dgm:presLayoutVars>
      </dgm:prSet>
      <dgm:spPr/>
    </dgm:pt>
    <dgm:pt modelId="{6FA34D50-1B9C-42DE-BFBF-BEDC25F39AAB}" type="pres">
      <dgm:prSet presAssocID="{1ECF921A-353D-4DED-84BD-F1D4EE1AC585}" presName="rootConnector1" presStyleLbl="node1" presStyleIdx="0" presStyleCnt="0"/>
      <dgm:spPr/>
    </dgm:pt>
    <dgm:pt modelId="{FF07BA35-4DF8-47F1-8186-22DD03486826}" type="pres">
      <dgm:prSet presAssocID="{1ECF921A-353D-4DED-84BD-F1D4EE1AC585}" presName="hierChild2" presStyleCnt="0"/>
      <dgm:spPr/>
    </dgm:pt>
    <dgm:pt modelId="{66BC8B18-EEE0-4451-9B80-F219627AECED}" type="pres">
      <dgm:prSet presAssocID="{86B7D143-B226-42D8-BA6A-3FA5E1C2FFA7}" presName="Name37" presStyleLbl="parChTrans1D2" presStyleIdx="1" presStyleCnt="7"/>
      <dgm:spPr/>
    </dgm:pt>
    <dgm:pt modelId="{E77FDB24-CEC0-4C31-B79B-5ACAC4CADB3B}" type="pres">
      <dgm:prSet presAssocID="{3398832A-8E52-442D-8ECB-D31734C4E18D}" presName="hierRoot2" presStyleCnt="0">
        <dgm:presLayoutVars>
          <dgm:hierBranch val="init"/>
        </dgm:presLayoutVars>
      </dgm:prSet>
      <dgm:spPr/>
    </dgm:pt>
    <dgm:pt modelId="{47B2AE19-B4EB-44C4-9236-67043608F682}" type="pres">
      <dgm:prSet presAssocID="{3398832A-8E52-442D-8ECB-D31734C4E18D}" presName="rootComposite" presStyleCnt="0"/>
      <dgm:spPr/>
    </dgm:pt>
    <dgm:pt modelId="{285B21A4-9EE2-4F54-83F8-AB5A85709CDC}" type="pres">
      <dgm:prSet presAssocID="{3398832A-8E52-442D-8ECB-D31734C4E18D}" presName="rootText" presStyleLbl="node2" presStyleIdx="1" presStyleCnt="7">
        <dgm:presLayoutVars>
          <dgm:chPref val="3"/>
        </dgm:presLayoutVars>
      </dgm:prSet>
      <dgm:spPr/>
    </dgm:pt>
    <dgm:pt modelId="{DF156574-ED61-4350-BFD2-6CFA12B1D686}" type="pres">
      <dgm:prSet presAssocID="{3398832A-8E52-442D-8ECB-D31734C4E18D}" presName="rootConnector" presStyleLbl="node2" presStyleIdx="1" presStyleCnt="7"/>
      <dgm:spPr/>
    </dgm:pt>
    <dgm:pt modelId="{1BDA5A03-84A3-41D4-9143-2848B6D62128}" type="pres">
      <dgm:prSet presAssocID="{3398832A-8E52-442D-8ECB-D31734C4E18D}" presName="hierChild4" presStyleCnt="0"/>
      <dgm:spPr/>
    </dgm:pt>
    <dgm:pt modelId="{22039510-AB15-4698-A1FC-DB6BC4EC074A}" type="pres">
      <dgm:prSet presAssocID="{3398832A-8E52-442D-8ECB-D31734C4E18D}" presName="hierChild5" presStyleCnt="0"/>
      <dgm:spPr/>
    </dgm:pt>
    <dgm:pt modelId="{39DEDA67-5CAD-414D-B924-1D0A34591A87}" type="pres">
      <dgm:prSet presAssocID="{F2DDB590-AA42-4EEE-A9D0-4257F8808334}" presName="Name37" presStyleLbl="parChTrans1D2" presStyleIdx="2" presStyleCnt="7"/>
      <dgm:spPr/>
    </dgm:pt>
    <dgm:pt modelId="{53EC0124-DDA7-4748-AAA8-D48466EEF01F}" type="pres">
      <dgm:prSet presAssocID="{13EA0578-CE0B-4731-BA7A-D58ACF890751}" presName="hierRoot2" presStyleCnt="0">
        <dgm:presLayoutVars>
          <dgm:hierBranch val="init"/>
        </dgm:presLayoutVars>
      </dgm:prSet>
      <dgm:spPr/>
    </dgm:pt>
    <dgm:pt modelId="{52E26BD1-7658-4E4C-B2AC-9046EF2C2FB6}" type="pres">
      <dgm:prSet presAssocID="{13EA0578-CE0B-4731-BA7A-D58ACF890751}" presName="rootComposite" presStyleCnt="0"/>
      <dgm:spPr/>
    </dgm:pt>
    <dgm:pt modelId="{441CFC72-C062-4F70-9D7B-414F33489C6D}" type="pres">
      <dgm:prSet presAssocID="{13EA0578-CE0B-4731-BA7A-D58ACF890751}" presName="rootText" presStyleLbl="node2" presStyleIdx="2" presStyleCnt="7">
        <dgm:presLayoutVars>
          <dgm:chPref val="3"/>
        </dgm:presLayoutVars>
      </dgm:prSet>
      <dgm:spPr/>
    </dgm:pt>
    <dgm:pt modelId="{C91DF72F-DEA9-4C2E-99C6-1141AA276F6B}" type="pres">
      <dgm:prSet presAssocID="{13EA0578-CE0B-4731-BA7A-D58ACF890751}" presName="rootConnector" presStyleLbl="node2" presStyleIdx="2" presStyleCnt="7"/>
      <dgm:spPr/>
    </dgm:pt>
    <dgm:pt modelId="{F0B6EC13-E302-4A55-ACC4-8E7F71DA4389}" type="pres">
      <dgm:prSet presAssocID="{13EA0578-CE0B-4731-BA7A-D58ACF890751}" presName="hierChild4" presStyleCnt="0"/>
      <dgm:spPr/>
    </dgm:pt>
    <dgm:pt modelId="{96A13E37-E2D6-44F3-AABF-52F7B7E2AD2C}" type="pres">
      <dgm:prSet presAssocID="{13EA0578-CE0B-4731-BA7A-D58ACF890751}" presName="hierChild5" presStyleCnt="0"/>
      <dgm:spPr/>
    </dgm:pt>
    <dgm:pt modelId="{0686DDFF-5854-4961-A629-F0CBF2DAE49C}" type="pres">
      <dgm:prSet presAssocID="{A1EDDD45-0237-4855-9EF1-0FEDB4B05739}" presName="Name37" presStyleLbl="parChTrans1D2" presStyleIdx="3" presStyleCnt="7"/>
      <dgm:spPr/>
    </dgm:pt>
    <dgm:pt modelId="{DF696A1F-9AD1-4735-8A4A-5A13F209A4E8}" type="pres">
      <dgm:prSet presAssocID="{F8A1AC9C-0F09-442D-8FF5-27DBAB8C6E78}" presName="hierRoot2" presStyleCnt="0">
        <dgm:presLayoutVars>
          <dgm:hierBranch val="init"/>
        </dgm:presLayoutVars>
      </dgm:prSet>
      <dgm:spPr/>
    </dgm:pt>
    <dgm:pt modelId="{EB720068-C45B-44EE-985F-1E3EE822437F}" type="pres">
      <dgm:prSet presAssocID="{F8A1AC9C-0F09-442D-8FF5-27DBAB8C6E78}" presName="rootComposite" presStyleCnt="0"/>
      <dgm:spPr/>
    </dgm:pt>
    <dgm:pt modelId="{6CA83F55-C3EC-418A-A81A-52F2CB98F16B}" type="pres">
      <dgm:prSet presAssocID="{F8A1AC9C-0F09-442D-8FF5-27DBAB8C6E78}" presName="rootText" presStyleLbl="node2" presStyleIdx="3" presStyleCnt="7">
        <dgm:presLayoutVars>
          <dgm:chPref val="3"/>
        </dgm:presLayoutVars>
      </dgm:prSet>
      <dgm:spPr/>
    </dgm:pt>
    <dgm:pt modelId="{F8F7DB5D-0143-4162-B084-B1FE79F8AD61}" type="pres">
      <dgm:prSet presAssocID="{F8A1AC9C-0F09-442D-8FF5-27DBAB8C6E78}" presName="rootConnector" presStyleLbl="node2" presStyleIdx="3" presStyleCnt="7"/>
      <dgm:spPr/>
    </dgm:pt>
    <dgm:pt modelId="{84B773CA-C642-47D3-8614-7A90FD63FDFE}" type="pres">
      <dgm:prSet presAssocID="{F8A1AC9C-0F09-442D-8FF5-27DBAB8C6E78}" presName="hierChild4" presStyleCnt="0"/>
      <dgm:spPr/>
    </dgm:pt>
    <dgm:pt modelId="{7884AE42-BD1E-45A9-9B34-72AFCC9AB1E2}" type="pres">
      <dgm:prSet presAssocID="{F8A1AC9C-0F09-442D-8FF5-27DBAB8C6E78}" presName="hierChild5" presStyleCnt="0"/>
      <dgm:spPr/>
    </dgm:pt>
    <dgm:pt modelId="{0C6D12C7-5DB8-4878-B845-A856E77DB0B6}" type="pres">
      <dgm:prSet presAssocID="{1ECF921A-353D-4DED-84BD-F1D4EE1AC585}" presName="hierChild3" presStyleCnt="0"/>
      <dgm:spPr/>
    </dgm:pt>
    <dgm:pt modelId="{7682EB15-DE14-4643-BAD0-F876D264C03A}" type="pres">
      <dgm:prSet presAssocID="{3A5F4A6B-D8CA-4CE5-B4A5-D70D7E846D72}" presName="hierRoot1" presStyleCnt="0">
        <dgm:presLayoutVars>
          <dgm:hierBranch val="init"/>
        </dgm:presLayoutVars>
      </dgm:prSet>
      <dgm:spPr/>
    </dgm:pt>
    <dgm:pt modelId="{3C74F261-A739-4E33-A3D0-FD1008935AB4}" type="pres">
      <dgm:prSet presAssocID="{3A5F4A6B-D8CA-4CE5-B4A5-D70D7E846D72}" presName="rootComposite1" presStyleCnt="0"/>
      <dgm:spPr/>
    </dgm:pt>
    <dgm:pt modelId="{E0AD0727-7ED2-4172-815E-D7C6FA4DA868}" type="pres">
      <dgm:prSet presAssocID="{3A5F4A6B-D8CA-4CE5-B4A5-D70D7E846D72}" presName="rootText1" presStyleLbl="node0" presStyleIdx="2" presStyleCnt="3">
        <dgm:presLayoutVars>
          <dgm:chPref val="3"/>
        </dgm:presLayoutVars>
      </dgm:prSet>
      <dgm:spPr/>
    </dgm:pt>
    <dgm:pt modelId="{385B58E0-814D-458E-98CE-150F5D60F829}" type="pres">
      <dgm:prSet presAssocID="{3A5F4A6B-D8CA-4CE5-B4A5-D70D7E846D72}" presName="rootConnector1" presStyleLbl="node1" presStyleIdx="0" presStyleCnt="0"/>
      <dgm:spPr/>
    </dgm:pt>
    <dgm:pt modelId="{6948DD8F-4356-4098-AA77-27724E635593}" type="pres">
      <dgm:prSet presAssocID="{3A5F4A6B-D8CA-4CE5-B4A5-D70D7E846D72}" presName="hierChild2" presStyleCnt="0"/>
      <dgm:spPr/>
    </dgm:pt>
    <dgm:pt modelId="{FA700C9B-2903-4729-9214-0E87B495959A}" type="pres">
      <dgm:prSet presAssocID="{E85A79D0-4DF7-40FD-A7AD-3F7AD61B0415}" presName="Name37" presStyleLbl="parChTrans1D2" presStyleIdx="4" presStyleCnt="7"/>
      <dgm:spPr/>
    </dgm:pt>
    <dgm:pt modelId="{9A0263FA-4E07-4289-92A0-397B20C327B9}" type="pres">
      <dgm:prSet presAssocID="{74DF3052-BA24-4D41-AB20-7B9353F0026A}" presName="hierRoot2" presStyleCnt="0">
        <dgm:presLayoutVars>
          <dgm:hierBranch val="init"/>
        </dgm:presLayoutVars>
      </dgm:prSet>
      <dgm:spPr/>
    </dgm:pt>
    <dgm:pt modelId="{4762D5AC-D85A-4B67-A6FA-FE38B1F5A7FD}" type="pres">
      <dgm:prSet presAssocID="{74DF3052-BA24-4D41-AB20-7B9353F0026A}" presName="rootComposite" presStyleCnt="0"/>
      <dgm:spPr/>
    </dgm:pt>
    <dgm:pt modelId="{2F07989D-64B2-434F-B619-DB37F14BE28F}" type="pres">
      <dgm:prSet presAssocID="{74DF3052-BA24-4D41-AB20-7B9353F0026A}" presName="rootText" presStyleLbl="node2" presStyleIdx="4" presStyleCnt="7">
        <dgm:presLayoutVars>
          <dgm:chPref val="3"/>
        </dgm:presLayoutVars>
      </dgm:prSet>
      <dgm:spPr/>
    </dgm:pt>
    <dgm:pt modelId="{8DAC1764-8DDF-422E-8B16-E303F6211375}" type="pres">
      <dgm:prSet presAssocID="{74DF3052-BA24-4D41-AB20-7B9353F0026A}" presName="rootConnector" presStyleLbl="node2" presStyleIdx="4" presStyleCnt="7"/>
      <dgm:spPr/>
    </dgm:pt>
    <dgm:pt modelId="{F168C65E-716D-49D6-BB77-186E75712009}" type="pres">
      <dgm:prSet presAssocID="{74DF3052-BA24-4D41-AB20-7B9353F0026A}" presName="hierChild4" presStyleCnt="0"/>
      <dgm:spPr/>
    </dgm:pt>
    <dgm:pt modelId="{CAE54EE5-4D0A-49B3-AEBC-A579DFECDA58}" type="pres">
      <dgm:prSet presAssocID="{74DF3052-BA24-4D41-AB20-7B9353F0026A}" presName="hierChild5" presStyleCnt="0"/>
      <dgm:spPr/>
    </dgm:pt>
    <dgm:pt modelId="{F025707B-E6AB-4943-8C73-3CCA65541D3F}" type="pres">
      <dgm:prSet presAssocID="{4DDA3626-E588-457D-A400-E638747DAC38}" presName="Name37" presStyleLbl="parChTrans1D2" presStyleIdx="5" presStyleCnt="7"/>
      <dgm:spPr/>
    </dgm:pt>
    <dgm:pt modelId="{A2ADE7F0-5FFC-441B-BD9B-37405D2DB6A7}" type="pres">
      <dgm:prSet presAssocID="{C9910A57-F6E1-449F-AAFB-FE78B8CFB12A}" presName="hierRoot2" presStyleCnt="0">
        <dgm:presLayoutVars>
          <dgm:hierBranch val="init"/>
        </dgm:presLayoutVars>
      </dgm:prSet>
      <dgm:spPr/>
    </dgm:pt>
    <dgm:pt modelId="{D43F9A2B-9C17-44D1-BBAA-B37685CEBBC8}" type="pres">
      <dgm:prSet presAssocID="{C9910A57-F6E1-449F-AAFB-FE78B8CFB12A}" presName="rootComposite" presStyleCnt="0"/>
      <dgm:spPr/>
    </dgm:pt>
    <dgm:pt modelId="{862E3D7D-2B34-460C-B01B-D3C2C5A20700}" type="pres">
      <dgm:prSet presAssocID="{C9910A57-F6E1-449F-AAFB-FE78B8CFB12A}" presName="rootText" presStyleLbl="node2" presStyleIdx="5" presStyleCnt="7">
        <dgm:presLayoutVars>
          <dgm:chPref val="3"/>
        </dgm:presLayoutVars>
      </dgm:prSet>
      <dgm:spPr/>
    </dgm:pt>
    <dgm:pt modelId="{34BD7EA5-9085-49E9-A734-486E11E4680A}" type="pres">
      <dgm:prSet presAssocID="{C9910A57-F6E1-449F-AAFB-FE78B8CFB12A}" presName="rootConnector" presStyleLbl="node2" presStyleIdx="5" presStyleCnt="7"/>
      <dgm:spPr/>
    </dgm:pt>
    <dgm:pt modelId="{897B8F3C-4B02-419A-B1EF-601065A03EB4}" type="pres">
      <dgm:prSet presAssocID="{C9910A57-F6E1-449F-AAFB-FE78B8CFB12A}" presName="hierChild4" presStyleCnt="0"/>
      <dgm:spPr/>
    </dgm:pt>
    <dgm:pt modelId="{4E52C7CE-F3C5-492A-B675-D9C7290E145A}" type="pres">
      <dgm:prSet presAssocID="{C9910A57-F6E1-449F-AAFB-FE78B8CFB12A}" presName="hierChild5" presStyleCnt="0"/>
      <dgm:spPr/>
    </dgm:pt>
    <dgm:pt modelId="{B0576636-E8E5-4E35-A2B9-3F8D50248C13}" type="pres">
      <dgm:prSet presAssocID="{0E6A61A0-3B7E-4656-83F2-A6847FB79EE3}" presName="Name37" presStyleLbl="parChTrans1D2" presStyleIdx="6" presStyleCnt="7"/>
      <dgm:spPr/>
    </dgm:pt>
    <dgm:pt modelId="{455768D0-0313-4BEC-B6CD-782CE864B9E0}" type="pres">
      <dgm:prSet presAssocID="{B958ED34-B632-4C78-8C29-DC525C3C4780}" presName="hierRoot2" presStyleCnt="0">
        <dgm:presLayoutVars>
          <dgm:hierBranch val="init"/>
        </dgm:presLayoutVars>
      </dgm:prSet>
      <dgm:spPr/>
    </dgm:pt>
    <dgm:pt modelId="{4CB0BEA4-DCBA-4F6F-87DB-28CBDBBD3D5B}" type="pres">
      <dgm:prSet presAssocID="{B958ED34-B632-4C78-8C29-DC525C3C4780}" presName="rootComposite" presStyleCnt="0"/>
      <dgm:spPr/>
    </dgm:pt>
    <dgm:pt modelId="{8346AACC-734C-4D2E-B886-B7157CC26D7A}" type="pres">
      <dgm:prSet presAssocID="{B958ED34-B632-4C78-8C29-DC525C3C4780}" presName="rootText" presStyleLbl="node2" presStyleIdx="6" presStyleCnt="7">
        <dgm:presLayoutVars>
          <dgm:chPref val="3"/>
        </dgm:presLayoutVars>
      </dgm:prSet>
      <dgm:spPr/>
    </dgm:pt>
    <dgm:pt modelId="{7477BD4C-406D-4B11-94F6-FB65D5B1E1BB}" type="pres">
      <dgm:prSet presAssocID="{B958ED34-B632-4C78-8C29-DC525C3C4780}" presName="rootConnector" presStyleLbl="node2" presStyleIdx="6" presStyleCnt="7"/>
      <dgm:spPr/>
    </dgm:pt>
    <dgm:pt modelId="{61F2A47D-5208-444F-B39F-E0715E17505F}" type="pres">
      <dgm:prSet presAssocID="{B958ED34-B632-4C78-8C29-DC525C3C4780}" presName="hierChild4" presStyleCnt="0"/>
      <dgm:spPr/>
    </dgm:pt>
    <dgm:pt modelId="{DF04542E-A799-4FCF-91AF-CCCED81732FD}" type="pres">
      <dgm:prSet presAssocID="{B958ED34-B632-4C78-8C29-DC525C3C4780}" presName="hierChild5" presStyleCnt="0"/>
      <dgm:spPr/>
    </dgm:pt>
    <dgm:pt modelId="{1F3DAA09-E4B8-444A-BB07-C9CF2A976DAC}" type="pres">
      <dgm:prSet presAssocID="{3A5F4A6B-D8CA-4CE5-B4A5-D70D7E846D72}" presName="hierChild3" presStyleCnt="0"/>
      <dgm:spPr/>
    </dgm:pt>
  </dgm:ptLst>
  <dgm:cxnLst>
    <dgm:cxn modelId="{97F8B211-F1F5-4140-AD84-2869FD59E4B4}" type="presOf" srcId="{13EA0578-CE0B-4731-BA7A-D58ACF890751}" destId="{C91DF72F-DEA9-4C2E-99C6-1141AA276F6B}" srcOrd="1" destOrd="0" presId="urn:microsoft.com/office/officeart/2005/8/layout/orgChart1"/>
    <dgm:cxn modelId="{AEF24F19-DC7F-409A-A663-7CA21177E363}" srcId="{3A5F4A6B-D8CA-4CE5-B4A5-D70D7E846D72}" destId="{B958ED34-B632-4C78-8C29-DC525C3C4780}" srcOrd="2" destOrd="0" parTransId="{0E6A61A0-3B7E-4656-83F2-A6847FB79EE3}" sibTransId="{EEA72C48-E379-481D-82F0-6AD676536DF1}"/>
    <dgm:cxn modelId="{4B5A8D1E-66CF-497D-A7B7-E394F584EE31}" type="presOf" srcId="{3398832A-8E52-442D-8ECB-D31734C4E18D}" destId="{285B21A4-9EE2-4F54-83F8-AB5A85709CDC}" srcOrd="0" destOrd="0" presId="urn:microsoft.com/office/officeart/2005/8/layout/orgChart1"/>
    <dgm:cxn modelId="{F3510226-0649-49EB-8859-65359CEDECDB}" type="presOf" srcId="{0E6A61A0-3B7E-4656-83F2-A6847FB79EE3}" destId="{B0576636-E8E5-4E35-A2B9-3F8D50248C13}" srcOrd="0" destOrd="0" presId="urn:microsoft.com/office/officeart/2005/8/layout/orgChart1"/>
    <dgm:cxn modelId="{CF65DB2A-8F65-452D-AABA-4DB20FBDE6B0}" type="presOf" srcId="{4DDA3626-E588-457D-A400-E638747DAC38}" destId="{F025707B-E6AB-4943-8C73-3CCA65541D3F}" srcOrd="0" destOrd="0" presId="urn:microsoft.com/office/officeart/2005/8/layout/orgChart1"/>
    <dgm:cxn modelId="{B3356B36-7B27-42BA-8302-987C131A9261}" type="presOf" srcId="{3A5F4A6B-D8CA-4CE5-B4A5-D70D7E846D72}" destId="{E0AD0727-7ED2-4172-815E-D7C6FA4DA868}" srcOrd="0" destOrd="0" presId="urn:microsoft.com/office/officeart/2005/8/layout/orgChart1"/>
    <dgm:cxn modelId="{D684A93D-7E3C-410C-9837-F42E844C1DB7}" srcId="{1ECF921A-353D-4DED-84BD-F1D4EE1AC585}" destId="{F8A1AC9C-0F09-442D-8FF5-27DBAB8C6E78}" srcOrd="2" destOrd="0" parTransId="{A1EDDD45-0237-4855-9EF1-0FEDB4B05739}" sibTransId="{E3F0934E-4B3C-400D-9B7C-4F84AEF47B26}"/>
    <dgm:cxn modelId="{40DC5C5B-AFAA-4CFE-9B45-E10BE5EEBACB}" type="presOf" srcId="{A3EFC292-E58B-4044-88C4-3DA8F8279BFB}" destId="{F0DC5A05-A173-4CCA-ABC8-C954CE1C2D8E}" srcOrd="1" destOrd="0" presId="urn:microsoft.com/office/officeart/2005/8/layout/orgChart1"/>
    <dgm:cxn modelId="{B6505542-772E-450A-A020-080CE822DB4E}" srcId="{3A5F4A6B-D8CA-4CE5-B4A5-D70D7E846D72}" destId="{C9910A57-F6E1-449F-AAFB-FE78B8CFB12A}" srcOrd="1" destOrd="0" parTransId="{4DDA3626-E588-457D-A400-E638747DAC38}" sibTransId="{4BBCB48B-A7B2-4E84-B500-98B6414254CF}"/>
    <dgm:cxn modelId="{63C8A243-24A4-4D00-AF10-B1CC4B1A6214}" srcId="{1ECF921A-353D-4DED-84BD-F1D4EE1AC585}" destId="{13EA0578-CE0B-4731-BA7A-D58ACF890751}" srcOrd="1" destOrd="0" parTransId="{F2DDB590-AA42-4EEE-A9D0-4257F8808334}" sibTransId="{BA83F75C-21C9-4D6A-90EB-FB4A6E2D2D56}"/>
    <dgm:cxn modelId="{2FAB7A66-0E73-48AC-9782-E26028217EEE}" type="presOf" srcId="{E85A79D0-4DF7-40FD-A7AD-3F7AD61B0415}" destId="{FA700C9B-2903-4729-9214-0E87B495959A}" srcOrd="0" destOrd="0" presId="urn:microsoft.com/office/officeart/2005/8/layout/orgChart1"/>
    <dgm:cxn modelId="{E4D4966D-1F87-412C-AAB7-12C9937DEED4}" type="presOf" srcId="{C9910A57-F6E1-449F-AAFB-FE78B8CFB12A}" destId="{862E3D7D-2B34-460C-B01B-D3C2C5A20700}" srcOrd="0" destOrd="0" presId="urn:microsoft.com/office/officeart/2005/8/layout/orgChart1"/>
    <dgm:cxn modelId="{6BDBF24E-9BFE-47A6-B6A2-77EBD17458AB}" type="presOf" srcId="{F8A1AC9C-0F09-442D-8FF5-27DBAB8C6E78}" destId="{F8F7DB5D-0143-4162-B084-B1FE79F8AD61}" srcOrd="1" destOrd="0" presId="urn:microsoft.com/office/officeart/2005/8/layout/orgChart1"/>
    <dgm:cxn modelId="{03925F76-11B4-40CC-B8EA-BC30FFF93EE7}" type="presOf" srcId="{A3EFC292-E58B-4044-88C4-3DA8F8279BFB}" destId="{43B725C9-A50A-4BDB-82EC-58DEF3106E4C}" srcOrd="0" destOrd="0" presId="urn:microsoft.com/office/officeart/2005/8/layout/orgChart1"/>
    <dgm:cxn modelId="{7F4E0F7D-542C-47C4-AA09-63219107057C}" type="presOf" srcId="{F2DDB590-AA42-4EEE-A9D0-4257F8808334}" destId="{39DEDA67-5CAD-414D-B924-1D0A34591A87}" srcOrd="0" destOrd="0" presId="urn:microsoft.com/office/officeart/2005/8/layout/orgChart1"/>
    <dgm:cxn modelId="{1209417F-B302-4C7D-86C2-069C70337A00}" srcId="{1ECF921A-353D-4DED-84BD-F1D4EE1AC585}" destId="{3398832A-8E52-442D-8ECB-D31734C4E18D}" srcOrd="0" destOrd="0" parTransId="{86B7D143-B226-42D8-BA6A-3FA5E1C2FFA7}" sibTransId="{44A10003-BE0B-4774-AA20-F37847D5BF3E}"/>
    <dgm:cxn modelId="{1B1AA382-93E5-49BC-8669-B8B743024CF8}" type="presOf" srcId="{B030BAD4-B6B6-474D-B38A-060CFF69A409}" destId="{7A11197F-EEC5-4AEB-BBEC-E13D02A10473}" srcOrd="1" destOrd="0" presId="urn:microsoft.com/office/officeart/2005/8/layout/orgChart1"/>
    <dgm:cxn modelId="{BCC1FB89-105A-4292-9CC7-4AD1C43D3151}" type="presOf" srcId="{86B7D143-B226-42D8-BA6A-3FA5E1C2FFA7}" destId="{66BC8B18-EEE0-4451-9B80-F219627AECED}" srcOrd="0" destOrd="0" presId="urn:microsoft.com/office/officeart/2005/8/layout/orgChart1"/>
    <dgm:cxn modelId="{CFA93594-363F-420D-9F5E-18CC161C39B4}" type="presOf" srcId="{A1EDDD45-0237-4855-9EF1-0FEDB4B05739}" destId="{0686DDFF-5854-4961-A629-F0CBF2DAE49C}" srcOrd="0" destOrd="0" presId="urn:microsoft.com/office/officeart/2005/8/layout/orgChart1"/>
    <dgm:cxn modelId="{410B7799-C41E-4AAF-9D2C-C8AAADED8FAF}" type="presOf" srcId="{57C7A629-4621-4C17-A115-CD2A681155F9}" destId="{336A1F35-797F-49D8-BCBA-5FA7FA793B44}" srcOrd="0" destOrd="0" presId="urn:microsoft.com/office/officeart/2005/8/layout/orgChart1"/>
    <dgm:cxn modelId="{B8748D9B-2F8F-49C5-B26A-4EDAE07C4773}" type="presOf" srcId="{2B1062DA-678B-4E6D-B67F-CDFAEA94F643}" destId="{717C022C-2943-447E-800F-F9DFDD68B3FC}" srcOrd="0" destOrd="0" presId="urn:microsoft.com/office/officeart/2005/8/layout/orgChart1"/>
    <dgm:cxn modelId="{424A899E-7AAC-4C55-83E2-416A410D92F7}" srcId="{3A5F4A6B-D8CA-4CE5-B4A5-D70D7E846D72}" destId="{74DF3052-BA24-4D41-AB20-7B9353F0026A}" srcOrd="0" destOrd="0" parTransId="{E85A79D0-4DF7-40FD-A7AD-3F7AD61B0415}" sibTransId="{3CF5FA80-A4B9-4F29-9DB2-2C997EA9BB87}"/>
    <dgm:cxn modelId="{379684A8-784D-4857-BD4B-B9D01E501DF1}" type="presOf" srcId="{1ECF921A-353D-4DED-84BD-F1D4EE1AC585}" destId="{E5BC732B-1B42-4BF2-9A7C-FEE6F9BDF494}" srcOrd="0" destOrd="0" presId="urn:microsoft.com/office/officeart/2005/8/layout/orgChart1"/>
    <dgm:cxn modelId="{AB7E8FAB-4344-45B5-9F7B-1CC6114A5421}" type="presOf" srcId="{B958ED34-B632-4C78-8C29-DC525C3C4780}" destId="{8346AACC-734C-4D2E-B886-B7157CC26D7A}" srcOrd="0" destOrd="0" presId="urn:microsoft.com/office/officeart/2005/8/layout/orgChart1"/>
    <dgm:cxn modelId="{490604AD-49A8-41AA-8CC5-024BD7C9CD9F}" type="presOf" srcId="{1ECF921A-353D-4DED-84BD-F1D4EE1AC585}" destId="{6FA34D50-1B9C-42DE-BFBF-BEDC25F39AAB}" srcOrd="1" destOrd="0" presId="urn:microsoft.com/office/officeart/2005/8/layout/orgChart1"/>
    <dgm:cxn modelId="{C2A0FAB2-EF06-4A11-9C34-B855E8FFFBC1}" type="presOf" srcId="{74DF3052-BA24-4D41-AB20-7B9353F0026A}" destId="{8DAC1764-8DDF-422E-8B16-E303F6211375}" srcOrd="1" destOrd="0" presId="urn:microsoft.com/office/officeart/2005/8/layout/orgChart1"/>
    <dgm:cxn modelId="{334111B9-1D22-4BBB-BD5C-DDC923A82908}" type="presOf" srcId="{13EA0578-CE0B-4731-BA7A-D58ACF890751}" destId="{441CFC72-C062-4F70-9D7B-414F33489C6D}" srcOrd="0" destOrd="0" presId="urn:microsoft.com/office/officeart/2005/8/layout/orgChart1"/>
    <dgm:cxn modelId="{21F0A3BC-2281-4FE0-8FBB-4B0C210A0C92}" srcId="{B030BAD4-B6B6-474D-B38A-060CFF69A409}" destId="{A3EFC292-E58B-4044-88C4-3DA8F8279BFB}" srcOrd="0" destOrd="0" parTransId="{2B1062DA-678B-4E6D-B67F-CDFAEA94F643}" sibTransId="{CB3217E5-06B2-4EDF-A7AF-F6E9A41F4C7B}"/>
    <dgm:cxn modelId="{F6467FBD-90B3-4A0B-9A93-DDBBF17DF2F1}" type="presOf" srcId="{F8A1AC9C-0F09-442D-8FF5-27DBAB8C6E78}" destId="{6CA83F55-C3EC-418A-A81A-52F2CB98F16B}" srcOrd="0" destOrd="0" presId="urn:microsoft.com/office/officeart/2005/8/layout/orgChart1"/>
    <dgm:cxn modelId="{0F172DD8-7C03-4E11-83FE-84F55EF790AB}" type="presOf" srcId="{3A5F4A6B-D8CA-4CE5-B4A5-D70D7E846D72}" destId="{385B58E0-814D-458E-98CE-150F5D60F829}" srcOrd="1" destOrd="0" presId="urn:microsoft.com/office/officeart/2005/8/layout/orgChart1"/>
    <dgm:cxn modelId="{7FA547DD-7E88-4E4D-803F-05629A5B1735}" srcId="{57C7A629-4621-4C17-A115-CD2A681155F9}" destId="{1ECF921A-353D-4DED-84BD-F1D4EE1AC585}" srcOrd="1" destOrd="0" parTransId="{5CBAEE62-80CD-46FB-A830-D601A9E53FD4}" sibTransId="{1B0B9AB0-1827-4674-A915-D63DF1313AF0}"/>
    <dgm:cxn modelId="{7A38A0DD-4405-4473-9F40-6B3FDB9EB5E2}" type="presOf" srcId="{B030BAD4-B6B6-474D-B38A-060CFF69A409}" destId="{ADF988B6-B83A-4CB9-AC37-6C206B60481C}" srcOrd="0" destOrd="0" presId="urn:microsoft.com/office/officeart/2005/8/layout/orgChart1"/>
    <dgm:cxn modelId="{2EB463E8-FD05-4BF9-9940-9E1D436D8FEA}" srcId="{57C7A629-4621-4C17-A115-CD2A681155F9}" destId="{B030BAD4-B6B6-474D-B38A-060CFF69A409}" srcOrd="0" destOrd="0" parTransId="{88510F93-6ED8-49A6-B6A6-A165CC1AD59A}" sibTransId="{1E54EFDE-3A9E-4577-8784-10D51DA4E567}"/>
    <dgm:cxn modelId="{856C01EF-C43F-4FA5-91BE-7D86E23442F0}" type="presOf" srcId="{74DF3052-BA24-4D41-AB20-7B9353F0026A}" destId="{2F07989D-64B2-434F-B619-DB37F14BE28F}" srcOrd="0" destOrd="0" presId="urn:microsoft.com/office/officeart/2005/8/layout/orgChart1"/>
    <dgm:cxn modelId="{C72BA2F0-8346-49E2-AFDF-AB8994C9E02F}" type="presOf" srcId="{C9910A57-F6E1-449F-AAFB-FE78B8CFB12A}" destId="{34BD7EA5-9085-49E9-A734-486E11E4680A}" srcOrd="1" destOrd="0" presId="urn:microsoft.com/office/officeart/2005/8/layout/orgChart1"/>
    <dgm:cxn modelId="{8628C7F1-558B-42DD-814B-964B2684D26A}" type="presOf" srcId="{B958ED34-B632-4C78-8C29-DC525C3C4780}" destId="{7477BD4C-406D-4B11-94F6-FB65D5B1E1BB}" srcOrd="1" destOrd="0" presId="urn:microsoft.com/office/officeart/2005/8/layout/orgChart1"/>
    <dgm:cxn modelId="{D681ADF4-179C-4A5F-87EB-108CC63FB7C6}" type="presOf" srcId="{3398832A-8E52-442D-8ECB-D31734C4E18D}" destId="{DF156574-ED61-4350-BFD2-6CFA12B1D686}" srcOrd="1" destOrd="0" presId="urn:microsoft.com/office/officeart/2005/8/layout/orgChart1"/>
    <dgm:cxn modelId="{BAFD6BFF-9D56-4BDD-8814-077582F1E80D}" srcId="{57C7A629-4621-4C17-A115-CD2A681155F9}" destId="{3A5F4A6B-D8CA-4CE5-B4A5-D70D7E846D72}" srcOrd="2" destOrd="0" parTransId="{727D6FAF-B46A-4B72-A3E2-7DE6BCA39BFB}" sibTransId="{B7B16E34-2E91-4217-93D4-F00AE56180E0}"/>
    <dgm:cxn modelId="{058F4822-8EDC-4E8C-B839-8C40E2E4417C}" type="presParOf" srcId="{336A1F35-797F-49D8-BCBA-5FA7FA793B44}" destId="{34EA2CD2-8991-4920-8C59-2EDBE0BF6EDC}" srcOrd="0" destOrd="0" presId="urn:microsoft.com/office/officeart/2005/8/layout/orgChart1"/>
    <dgm:cxn modelId="{D5F15473-265D-4A69-A79B-2780ED4711BA}" type="presParOf" srcId="{34EA2CD2-8991-4920-8C59-2EDBE0BF6EDC}" destId="{20318CA5-E364-4FE1-AD77-F9C251264AA0}" srcOrd="0" destOrd="0" presId="urn:microsoft.com/office/officeart/2005/8/layout/orgChart1"/>
    <dgm:cxn modelId="{00DD6D7A-3376-4139-9FDF-F6D11B9A04E5}" type="presParOf" srcId="{20318CA5-E364-4FE1-AD77-F9C251264AA0}" destId="{ADF988B6-B83A-4CB9-AC37-6C206B60481C}" srcOrd="0" destOrd="0" presId="urn:microsoft.com/office/officeart/2005/8/layout/orgChart1"/>
    <dgm:cxn modelId="{9E97C8D8-0929-487F-B56C-BFC3DEE849C9}" type="presParOf" srcId="{20318CA5-E364-4FE1-AD77-F9C251264AA0}" destId="{7A11197F-EEC5-4AEB-BBEC-E13D02A10473}" srcOrd="1" destOrd="0" presId="urn:microsoft.com/office/officeart/2005/8/layout/orgChart1"/>
    <dgm:cxn modelId="{E2D6F20B-2F89-40F8-A446-3F9E36E9F71A}" type="presParOf" srcId="{34EA2CD2-8991-4920-8C59-2EDBE0BF6EDC}" destId="{BE12DC27-1639-4AC0-9B40-EA7BB0366291}" srcOrd="1" destOrd="0" presId="urn:microsoft.com/office/officeart/2005/8/layout/orgChart1"/>
    <dgm:cxn modelId="{5B4176D0-2980-4218-8985-BF275C3AAE46}" type="presParOf" srcId="{BE12DC27-1639-4AC0-9B40-EA7BB0366291}" destId="{717C022C-2943-447E-800F-F9DFDD68B3FC}" srcOrd="0" destOrd="0" presId="urn:microsoft.com/office/officeart/2005/8/layout/orgChart1"/>
    <dgm:cxn modelId="{5B0B538F-A873-4C1F-9CD5-BEE4C740502B}" type="presParOf" srcId="{BE12DC27-1639-4AC0-9B40-EA7BB0366291}" destId="{3F9A3C2E-C4D5-4CFE-B16F-5D49792EE0B6}" srcOrd="1" destOrd="0" presId="urn:microsoft.com/office/officeart/2005/8/layout/orgChart1"/>
    <dgm:cxn modelId="{11ECE696-00D5-49A1-A87E-4683ADA5FA3C}" type="presParOf" srcId="{3F9A3C2E-C4D5-4CFE-B16F-5D49792EE0B6}" destId="{708ADCF6-66BA-453F-8661-7A18CA26CA01}" srcOrd="0" destOrd="0" presId="urn:microsoft.com/office/officeart/2005/8/layout/orgChart1"/>
    <dgm:cxn modelId="{47D67E0D-F96C-4C17-98A9-39FB1B2F2A07}" type="presParOf" srcId="{708ADCF6-66BA-453F-8661-7A18CA26CA01}" destId="{43B725C9-A50A-4BDB-82EC-58DEF3106E4C}" srcOrd="0" destOrd="0" presId="urn:microsoft.com/office/officeart/2005/8/layout/orgChart1"/>
    <dgm:cxn modelId="{6BCFAB32-E35C-4663-B79E-FE6EC27AC5DD}" type="presParOf" srcId="{708ADCF6-66BA-453F-8661-7A18CA26CA01}" destId="{F0DC5A05-A173-4CCA-ABC8-C954CE1C2D8E}" srcOrd="1" destOrd="0" presId="urn:microsoft.com/office/officeart/2005/8/layout/orgChart1"/>
    <dgm:cxn modelId="{D2D6CDD1-32C0-4868-9D3E-0C8CA59F6C6E}" type="presParOf" srcId="{3F9A3C2E-C4D5-4CFE-B16F-5D49792EE0B6}" destId="{C2BD2D45-7D7A-406D-A9B1-0C57ABA0D753}" srcOrd="1" destOrd="0" presId="urn:microsoft.com/office/officeart/2005/8/layout/orgChart1"/>
    <dgm:cxn modelId="{66A8FC47-2E68-46A1-8E18-B7F8A066DB67}" type="presParOf" srcId="{3F9A3C2E-C4D5-4CFE-B16F-5D49792EE0B6}" destId="{F01F0D22-BCB5-4AA7-8BFE-7328C55C3730}" srcOrd="2" destOrd="0" presId="urn:microsoft.com/office/officeart/2005/8/layout/orgChart1"/>
    <dgm:cxn modelId="{6C32C87F-CAA5-4D96-B819-B0D1DAA832BA}" type="presParOf" srcId="{34EA2CD2-8991-4920-8C59-2EDBE0BF6EDC}" destId="{DF850B63-DB9A-47C6-957E-0133C113D139}" srcOrd="2" destOrd="0" presId="urn:microsoft.com/office/officeart/2005/8/layout/orgChart1"/>
    <dgm:cxn modelId="{2149E7BA-7F24-4A02-8CA2-B27751708845}" type="presParOf" srcId="{336A1F35-797F-49D8-BCBA-5FA7FA793B44}" destId="{06D4F2F2-2D79-42FD-A33A-4E7FE2AA58B6}" srcOrd="1" destOrd="0" presId="urn:microsoft.com/office/officeart/2005/8/layout/orgChart1"/>
    <dgm:cxn modelId="{DF2C88D0-8DBB-46A9-99F2-4D1D71025084}" type="presParOf" srcId="{06D4F2F2-2D79-42FD-A33A-4E7FE2AA58B6}" destId="{3E3B7706-817B-4B3F-AA46-A8D16EE2C43F}" srcOrd="0" destOrd="0" presId="urn:microsoft.com/office/officeart/2005/8/layout/orgChart1"/>
    <dgm:cxn modelId="{5CFF512E-9C94-4962-99E8-0E6AB7EBF735}" type="presParOf" srcId="{3E3B7706-817B-4B3F-AA46-A8D16EE2C43F}" destId="{E5BC732B-1B42-4BF2-9A7C-FEE6F9BDF494}" srcOrd="0" destOrd="0" presId="urn:microsoft.com/office/officeart/2005/8/layout/orgChart1"/>
    <dgm:cxn modelId="{CA4E869B-BD49-4E30-95C7-D6DBF39DC05C}" type="presParOf" srcId="{3E3B7706-817B-4B3F-AA46-A8D16EE2C43F}" destId="{6FA34D50-1B9C-42DE-BFBF-BEDC25F39AAB}" srcOrd="1" destOrd="0" presId="urn:microsoft.com/office/officeart/2005/8/layout/orgChart1"/>
    <dgm:cxn modelId="{1AAEBC83-1204-430F-BB98-7EA5CA83D7B1}" type="presParOf" srcId="{06D4F2F2-2D79-42FD-A33A-4E7FE2AA58B6}" destId="{FF07BA35-4DF8-47F1-8186-22DD03486826}" srcOrd="1" destOrd="0" presId="urn:microsoft.com/office/officeart/2005/8/layout/orgChart1"/>
    <dgm:cxn modelId="{5DE28594-8F73-440D-8F1A-ACEBCA42A7DA}" type="presParOf" srcId="{FF07BA35-4DF8-47F1-8186-22DD03486826}" destId="{66BC8B18-EEE0-4451-9B80-F219627AECED}" srcOrd="0" destOrd="0" presId="urn:microsoft.com/office/officeart/2005/8/layout/orgChart1"/>
    <dgm:cxn modelId="{50B5BC39-DE25-4B12-9C2B-8762FB1E4D1E}" type="presParOf" srcId="{FF07BA35-4DF8-47F1-8186-22DD03486826}" destId="{E77FDB24-CEC0-4C31-B79B-5ACAC4CADB3B}" srcOrd="1" destOrd="0" presId="urn:microsoft.com/office/officeart/2005/8/layout/orgChart1"/>
    <dgm:cxn modelId="{294D0C9A-2618-4CAC-A3F8-857888F1120D}" type="presParOf" srcId="{E77FDB24-CEC0-4C31-B79B-5ACAC4CADB3B}" destId="{47B2AE19-B4EB-44C4-9236-67043608F682}" srcOrd="0" destOrd="0" presId="urn:microsoft.com/office/officeart/2005/8/layout/orgChart1"/>
    <dgm:cxn modelId="{C7626086-B7C0-42F0-8470-B4ED309D5F8E}" type="presParOf" srcId="{47B2AE19-B4EB-44C4-9236-67043608F682}" destId="{285B21A4-9EE2-4F54-83F8-AB5A85709CDC}" srcOrd="0" destOrd="0" presId="urn:microsoft.com/office/officeart/2005/8/layout/orgChart1"/>
    <dgm:cxn modelId="{4311AB91-E0A6-4240-B37A-D78CE563A8C6}" type="presParOf" srcId="{47B2AE19-B4EB-44C4-9236-67043608F682}" destId="{DF156574-ED61-4350-BFD2-6CFA12B1D686}" srcOrd="1" destOrd="0" presId="urn:microsoft.com/office/officeart/2005/8/layout/orgChart1"/>
    <dgm:cxn modelId="{5CFAC696-4281-4D6E-9DB2-BD3E8CD7DF3F}" type="presParOf" srcId="{E77FDB24-CEC0-4C31-B79B-5ACAC4CADB3B}" destId="{1BDA5A03-84A3-41D4-9143-2848B6D62128}" srcOrd="1" destOrd="0" presId="urn:microsoft.com/office/officeart/2005/8/layout/orgChart1"/>
    <dgm:cxn modelId="{2EDA0CB2-2B48-4F55-982E-CE3B742D5414}" type="presParOf" srcId="{E77FDB24-CEC0-4C31-B79B-5ACAC4CADB3B}" destId="{22039510-AB15-4698-A1FC-DB6BC4EC074A}" srcOrd="2" destOrd="0" presId="urn:microsoft.com/office/officeart/2005/8/layout/orgChart1"/>
    <dgm:cxn modelId="{9555F1BF-47BA-49F6-9913-BC05EE469646}" type="presParOf" srcId="{FF07BA35-4DF8-47F1-8186-22DD03486826}" destId="{39DEDA67-5CAD-414D-B924-1D0A34591A87}" srcOrd="2" destOrd="0" presId="urn:microsoft.com/office/officeart/2005/8/layout/orgChart1"/>
    <dgm:cxn modelId="{D6CE83D4-8A22-426C-95EE-0C6BB48AFD8D}" type="presParOf" srcId="{FF07BA35-4DF8-47F1-8186-22DD03486826}" destId="{53EC0124-DDA7-4748-AAA8-D48466EEF01F}" srcOrd="3" destOrd="0" presId="urn:microsoft.com/office/officeart/2005/8/layout/orgChart1"/>
    <dgm:cxn modelId="{46A18F53-0979-4A39-8697-5259220EB387}" type="presParOf" srcId="{53EC0124-DDA7-4748-AAA8-D48466EEF01F}" destId="{52E26BD1-7658-4E4C-B2AC-9046EF2C2FB6}" srcOrd="0" destOrd="0" presId="urn:microsoft.com/office/officeart/2005/8/layout/orgChart1"/>
    <dgm:cxn modelId="{62861AAE-C4DA-4309-A839-D5AD23960B64}" type="presParOf" srcId="{52E26BD1-7658-4E4C-B2AC-9046EF2C2FB6}" destId="{441CFC72-C062-4F70-9D7B-414F33489C6D}" srcOrd="0" destOrd="0" presId="urn:microsoft.com/office/officeart/2005/8/layout/orgChart1"/>
    <dgm:cxn modelId="{BB39E376-E67E-4F91-ABA0-B3BC19F37272}" type="presParOf" srcId="{52E26BD1-7658-4E4C-B2AC-9046EF2C2FB6}" destId="{C91DF72F-DEA9-4C2E-99C6-1141AA276F6B}" srcOrd="1" destOrd="0" presId="urn:microsoft.com/office/officeart/2005/8/layout/orgChart1"/>
    <dgm:cxn modelId="{31C9DE62-8461-4C25-BA01-68CAD968523B}" type="presParOf" srcId="{53EC0124-DDA7-4748-AAA8-D48466EEF01F}" destId="{F0B6EC13-E302-4A55-ACC4-8E7F71DA4389}" srcOrd="1" destOrd="0" presId="urn:microsoft.com/office/officeart/2005/8/layout/orgChart1"/>
    <dgm:cxn modelId="{87679B32-9375-40DE-8786-7A53FB9458FB}" type="presParOf" srcId="{53EC0124-DDA7-4748-AAA8-D48466EEF01F}" destId="{96A13E37-E2D6-44F3-AABF-52F7B7E2AD2C}" srcOrd="2" destOrd="0" presId="urn:microsoft.com/office/officeart/2005/8/layout/orgChart1"/>
    <dgm:cxn modelId="{174D85EC-3161-487B-BE6F-07FD1DA10401}" type="presParOf" srcId="{FF07BA35-4DF8-47F1-8186-22DD03486826}" destId="{0686DDFF-5854-4961-A629-F0CBF2DAE49C}" srcOrd="4" destOrd="0" presId="urn:microsoft.com/office/officeart/2005/8/layout/orgChart1"/>
    <dgm:cxn modelId="{17CDB339-0434-4213-9073-DF3E3AEB6783}" type="presParOf" srcId="{FF07BA35-4DF8-47F1-8186-22DD03486826}" destId="{DF696A1F-9AD1-4735-8A4A-5A13F209A4E8}" srcOrd="5" destOrd="0" presId="urn:microsoft.com/office/officeart/2005/8/layout/orgChart1"/>
    <dgm:cxn modelId="{19785C6C-7763-461C-93F1-2F530AD804B2}" type="presParOf" srcId="{DF696A1F-9AD1-4735-8A4A-5A13F209A4E8}" destId="{EB720068-C45B-44EE-985F-1E3EE822437F}" srcOrd="0" destOrd="0" presId="urn:microsoft.com/office/officeart/2005/8/layout/orgChart1"/>
    <dgm:cxn modelId="{DFAE3F8A-088E-492B-AF3B-D66B51CC65E9}" type="presParOf" srcId="{EB720068-C45B-44EE-985F-1E3EE822437F}" destId="{6CA83F55-C3EC-418A-A81A-52F2CB98F16B}" srcOrd="0" destOrd="0" presId="urn:microsoft.com/office/officeart/2005/8/layout/orgChart1"/>
    <dgm:cxn modelId="{0663410C-2768-4119-AD0A-F776AFFDB545}" type="presParOf" srcId="{EB720068-C45B-44EE-985F-1E3EE822437F}" destId="{F8F7DB5D-0143-4162-B084-B1FE79F8AD61}" srcOrd="1" destOrd="0" presId="urn:microsoft.com/office/officeart/2005/8/layout/orgChart1"/>
    <dgm:cxn modelId="{B906DF09-C35C-4B88-BF69-5BE34CE6B319}" type="presParOf" srcId="{DF696A1F-9AD1-4735-8A4A-5A13F209A4E8}" destId="{84B773CA-C642-47D3-8614-7A90FD63FDFE}" srcOrd="1" destOrd="0" presId="urn:microsoft.com/office/officeart/2005/8/layout/orgChart1"/>
    <dgm:cxn modelId="{E9ADAF15-86F4-43AA-A197-9DD92057E473}" type="presParOf" srcId="{DF696A1F-9AD1-4735-8A4A-5A13F209A4E8}" destId="{7884AE42-BD1E-45A9-9B34-72AFCC9AB1E2}" srcOrd="2" destOrd="0" presId="urn:microsoft.com/office/officeart/2005/8/layout/orgChart1"/>
    <dgm:cxn modelId="{B1C3DF73-5EF3-4FDA-BA4C-04BA93F19A79}" type="presParOf" srcId="{06D4F2F2-2D79-42FD-A33A-4E7FE2AA58B6}" destId="{0C6D12C7-5DB8-4878-B845-A856E77DB0B6}" srcOrd="2" destOrd="0" presId="urn:microsoft.com/office/officeart/2005/8/layout/orgChart1"/>
    <dgm:cxn modelId="{84895992-4991-4A15-9FB8-825CBD88CA1F}" type="presParOf" srcId="{336A1F35-797F-49D8-BCBA-5FA7FA793B44}" destId="{7682EB15-DE14-4643-BAD0-F876D264C03A}" srcOrd="2" destOrd="0" presId="urn:microsoft.com/office/officeart/2005/8/layout/orgChart1"/>
    <dgm:cxn modelId="{95D4653E-7BC2-453A-BF05-3A73C4C81600}" type="presParOf" srcId="{7682EB15-DE14-4643-BAD0-F876D264C03A}" destId="{3C74F261-A739-4E33-A3D0-FD1008935AB4}" srcOrd="0" destOrd="0" presId="urn:microsoft.com/office/officeart/2005/8/layout/orgChart1"/>
    <dgm:cxn modelId="{E869A68A-5F86-4F00-8A79-66C15FA04667}" type="presParOf" srcId="{3C74F261-A739-4E33-A3D0-FD1008935AB4}" destId="{E0AD0727-7ED2-4172-815E-D7C6FA4DA868}" srcOrd="0" destOrd="0" presId="urn:microsoft.com/office/officeart/2005/8/layout/orgChart1"/>
    <dgm:cxn modelId="{24DCCACA-DB74-4F11-8E3A-F5C0AC94A7A0}" type="presParOf" srcId="{3C74F261-A739-4E33-A3D0-FD1008935AB4}" destId="{385B58E0-814D-458E-98CE-150F5D60F829}" srcOrd="1" destOrd="0" presId="urn:microsoft.com/office/officeart/2005/8/layout/orgChart1"/>
    <dgm:cxn modelId="{2F06E2E5-FB2A-467B-B2A8-3CD751AAA456}" type="presParOf" srcId="{7682EB15-DE14-4643-BAD0-F876D264C03A}" destId="{6948DD8F-4356-4098-AA77-27724E635593}" srcOrd="1" destOrd="0" presId="urn:microsoft.com/office/officeart/2005/8/layout/orgChart1"/>
    <dgm:cxn modelId="{24DEEC4C-6951-4BFC-9502-F400BF1857BA}" type="presParOf" srcId="{6948DD8F-4356-4098-AA77-27724E635593}" destId="{FA700C9B-2903-4729-9214-0E87B495959A}" srcOrd="0" destOrd="0" presId="urn:microsoft.com/office/officeart/2005/8/layout/orgChart1"/>
    <dgm:cxn modelId="{4713126E-239D-4663-8741-9E7428F574DC}" type="presParOf" srcId="{6948DD8F-4356-4098-AA77-27724E635593}" destId="{9A0263FA-4E07-4289-92A0-397B20C327B9}" srcOrd="1" destOrd="0" presId="urn:microsoft.com/office/officeart/2005/8/layout/orgChart1"/>
    <dgm:cxn modelId="{210E1DE0-F850-406B-8894-4B7C750E0E0C}" type="presParOf" srcId="{9A0263FA-4E07-4289-92A0-397B20C327B9}" destId="{4762D5AC-D85A-4B67-A6FA-FE38B1F5A7FD}" srcOrd="0" destOrd="0" presId="urn:microsoft.com/office/officeart/2005/8/layout/orgChart1"/>
    <dgm:cxn modelId="{0B93FBF0-EA5F-4B26-A08B-D9F308D89CCD}" type="presParOf" srcId="{4762D5AC-D85A-4B67-A6FA-FE38B1F5A7FD}" destId="{2F07989D-64B2-434F-B619-DB37F14BE28F}" srcOrd="0" destOrd="0" presId="urn:microsoft.com/office/officeart/2005/8/layout/orgChart1"/>
    <dgm:cxn modelId="{E03CA986-8698-4AD6-8723-1E729FB0E96F}" type="presParOf" srcId="{4762D5AC-D85A-4B67-A6FA-FE38B1F5A7FD}" destId="{8DAC1764-8DDF-422E-8B16-E303F6211375}" srcOrd="1" destOrd="0" presId="urn:microsoft.com/office/officeart/2005/8/layout/orgChart1"/>
    <dgm:cxn modelId="{BCD244B0-0D78-442D-ABBE-7FD6A5A34444}" type="presParOf" srcId="{9A0263FA-4E07-4289-92A0-397B20C327B9}" destId="{F168C65E-716D-49D6-BB77-186E75712009}" srcOrd="1" destOrd="0" presId="urn:microsoft.com/office/officeart/2005/8/layout/orgChart1"/>
    <dgm:cxn modelId="{190AAD46-D672-444A-93E0-CB8E7808AB18}" type="presParOf" srcId="{9A0263FA-4E07-4289-92A0-397B20C327B9}" destId="{CAE54EE5-4D0A-49B3-AEBC-A579DFECDA58}" srcOrd="2" destOrd="0" presId="urn:microsoft.com/office/officeart/2005/8/layout/orgChart1"/>
    <dgm:cxn modelId="{2EB37825-ACC0-46E4-80C8-9B7AB5E2DE0D}" type="presParOf" srcId="{6948DD8F-4356-4098-AA77-27724E635593}" destId="{F025707B-E6AB-4943-8C73-3CCA65541D3F}" srcOrd="2" destOrd="0" presId="urn:microsoft.com/office/officeart/2005/8/layout/orgChart1"/>
    <dgm:cxn modelId="{075E569D-AAA0-4DBF-949D-AF4AD4704210}" type="presParOf" srcId="{6948DD8F-4356-4098-AA77-27724E635593}" destId="{A2ADE7F0-5FFC-441B-BD9B-37405D2DB6A7}" srcOrd="3" destOrd="0" presId="urn:microsoft.com/office/officeart/2005/8/layout/orgChart1"/>
    <dgm:cxn modelId="{6A8C3060-9BA7-4571-9678-E2CAE3FF9FE9}" type="presParOf" srcId="{A2ADE7F0-5FFC-441B-BD9B-37405D2DB6A7}" destId="{D43F9A2B-9C17-44D1-BBAA-B37685CEBBC8}" srcOrd="0" destOrd="0" presId="urn:microsoft.com/office/officeart/2005/8/layout/orgChart1"/>
    <dgm:cxn modelId="{5FC18E99-461C-41A9-9246-CDF7AEBF04D4}" type="presParOf" srcId="{D43F9A2B-9C17-44D1-BBAA-B37685CEBBC8}" destId="{862E3D7D-2B34-460C-B01B-D3C2C5A20700}" srcOrd="0" destOrd="0" presId="urn:microsoft.com/office/officeart/2005/8/layout/orgChart1"/>
    <dgm:cxn modelId="{8C5DDC63-31EB-42DD-A530-0E7CA770BEB6}" type="presParOf" srcId="{D43F9A2B-9C17-44D1-BBAA-B37685CEBBC8}" destId="{34BD7EA5-9085-49E9-A734-486E11E4680A}" srcOrd="1" destOrd="0" presId="urn:microsoft.com/office/officeart/2005/8/layout/orgChart1"/>
    <dgm:cxn modelId="{6DFF4849-6F95-486C-AE98-61F73033D839}" type="presParOf" srcId="{A2ADE7F0-5FFC-441B-BD9B-37405D2DB6A7}" destId="{897B8F3C-4B02-419A-B1EF-601065A03EB4}" srcOrd="1" destOrd="0" presId="urn:microsoft.com/office/officeart/2005/8/layout/orgChart1"/>
    <dgm:cxn modelId="{6A620BFD-9DBB-41B6-9E0D-A31CFC606CA3}" type="presParOf" srcId="{A2ADE7F0-5FFC-441B-BD9B-37405D2DB6A7}" destId="{4E52C7CE-F3C5-492A-B675-D9C7290E145A}" srcOrd="2" destOrd="0" presId="urn:microsoft.com/office/officeart/2005/8/layout/orgChart1"/>
    <dgm:cxn modelId="{C8038120-138C-48E3-954C-F54F196C19AF}" type="presParOf" srcId="{6948DD8F-4356-4098-AA77-27724E635593}" destId="{B0576636-E8E5-4E35-A2B9-3F8D50248C13}" srcOrd="4" destOrd="0" presId="urn:microsoft.com/office/officeart/2005/8/layout/orgChart1"/>
    <dgm:cxn modelId="{6D9929F2-B854-4558-80FE-D861AFBD6DAC}" type="presParOf" srcId="{6948DD8F-4356-4098-AA77-27724E635593}" destId="{455768D0-0313-4BEC-B6CD-782CE864B9E0}" srcOrd="5" destOrd="0" presId="urn:microsoft.com/office/officeart/2005/8/layout/orgChart1"/>
    <dgm:cxn modelId="{F92898F1-20BD-46AB-AB77-4AB37FDC6F08}" type="presParOf" srcId="{455768D0-0313-4BEC-B6CD-782CE864B9E0}" destId="{4CB0BEA4-DCBA-4F6F-87DB-28CBDBBD3D5B}" srcOrd="0" destOrd="0" presId="urn:microsoft.com/office/officeart/2005/8/layout/orgChart1"/>
    <dgm:cxn modelId="{FB64AC55-6F28-4BCC-99F7-2161821A368A}" type="presParOf" srcId="{4CB0BEA4-DCBA-4F6F-87DB-28CBDBBD3D5B}" destId="{8346AACC-734C-4D2E-B886-B7157CC26D7A}" srcOrd="0" destOrd="0" presId="urn:microsoft.com/office/officeart/2005/8/layout/orgChart1"/>
    <dgm:cxn modelId="{A3161B23-8A21-4F53-B019-A9CC34B087FB}" type="presParOf" srcId="{4CB0BEA4-DCBA-4F6F-87DB-28CBDBBD3D5B}" destId="{7477BD4C-406D-4B11-94F6-FB65D5B1E1BB}" srcOrd="1" destOrd="0" presId="urn:microsoft.com/office/officeart/2005/8/layout/orgChart1"/>
    <dgm:cxn modelId="{E25F8E53-6DB8-4BAA-B273-604649A4E3BB}" type="presParOf" srcId="{455768D0-0313-4BEC-B6CD-782CE864B9E0}" destId="{61F2A47D-5208-444F-B39F-E0715E17505F}" srcOrd="1" destOrd="0" presId="urn:microsoft.com/office/officeart/2005/8/layout/orgChart1"/>
    <dgm:cxn modelId="{F3AD7A5B-44C6-47AB-9C53-F61D9C8DB85C}" type="presParOf" srcId="{455768D0-0313-4BEC-B6CD-782CE864B9E0}" destId="{DF04542E-A799-4FCF-91AF-CCCED81732FD}" srcOrd="2" destOrd="0" presId="urn:microsoft.com/office/officeart/2005/8/layout/orgChart1"/>
    <dgm:cxn modelId="{574D517E-BDA3-440D-893D-9A294CBD74A2}" type="presParOf" srcId="{7682EB15-DE14-4643-BAD0-F876D264C03A}" destId="{1F3DAA09-E4B8-444A-BB07-C9CF2A976D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76636-E8E5-4E35-A2B9-3F8D50248C13}">
      <dsp:nvSpPr>
        <dsp:cNvPr id="0" name=""/>
        <dsp:cNvSpPr/>
      </dsp:nvSpPr>
      <dsp:spPr>
        <a:xfrm>
          <a:off x="5828747" y="2208467"/>
          <a:ext cx="1076406" cy="186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07"/>
              </a:lnTo>
              <a:lnTo>
                <a:pt x="1076406" y="93407"/>
              </a:lnTo>
              <a:lnTo>
                <a:pt x="1076406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5707B-E6AB-4943-8C73-3CCA65541D3F}">
      <dsp:nvSpPr>
        <dsp:cNvPr id="0" name=""/>
        <dsp:cNvSpPr/>
      </dsp:nvSpPr>
      <dsp:spPr>
        <a:xfrm>
          <a:off x="5783027" y="2208467"/>
          <a:ext cx="91440" cy="186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00C9B-2903-4729-9214-0E87B495959A}">
      <dsp:nvSpPr>
        <dsp:cNvPr id="0" name=""/>
        <dsp:cNvSpPr/>
      </dsp:nvSpPr>
      <dsp:spPr>
        <a:xfrm>
          <a:off x="4752340" y="2208467"/>
          <a:ext cx="1076406" cy="186814"/>
        </a:xfrm>
        <a:custGeom>
          <a:avLst/>
          <a:gdLst/>
          <a:ahLst/>
          <a:cxnLst/>
          <a:rect l="0" t="0" r="0" b="0"/>
          <a:pathLst>
            <a:path>
              <a:moveTo>
                <a:pt x="1076406" y="0"/>
              </a:moveTo>
              <a:lnTo>
                <a:pt x="1076406" y="93407"/>
              </a:lnTo>
              <a:lnTo>
                <a:pt x="0" y="93407"/>
              </a:lnTo>
              <a:lnTo>
                <a:pt x="0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6DDFF-5854-4961-A629-F0CBF2DAE49C}">
      <dsp:nvSpPr>
        <dsp:cNvPr id="0" name=""/>
        <dsp:cNvSpPr/>
      </dsp:nvSpPr>
      <dsp:spPr>
        <a:xfrm>
          <a:off x="2599527" y="2208467"/>
          <a:ext cx="1076406" cy="186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07"/>
              </a:lnTo>
              <a:lnTo>
                <a:pt x="1076406" y="93407"/>
              </a:lnTo>
              <a:lnTo>
                <a:pt x="1076406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EDA67-5CAD-414D-B924-1D0A34591A87}">
      <dsp:nvSpPr>
        <dsp:cNvPr id="0" name=""/>
        <dsp:cNvSpPr/>
      </dsp:nvSpPr>
      <dsp:spPr>
        <a:xfrm>
          <a:off x="2553807" y="2208467"/>
          <a:ext cx="91440" cy="186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C8B18-EEE0-4451-9B80-F219627AECED}">
      <dsp:nvSpPr>
        <dsp:cNvPr id="0" name=""/>
        <dsp:cNvSpPr/>
      </dsp:nvSpPr>
      <dsp:spPr>
        <a:xfrm>
          <a:off x="1523120" y="2208467"/>
          <a:ext cx="1076406" cy="186814"/>
        </a:xfrm>
        <a:custGeom>
          <a:avLst/>
          <a:gdLst/>
          <a:ahLst/>
          <a:cxnLst/>
          <a:rect l="0" t="0" r="0" b="0"/>
          <a:pathLst>
            <a:path>
              <a:moveTo>
                <a:pt x="1076406" y="0"/>
              </a:moveTo>
              <a:lnTo>
                <a:pt x="1076406" y="93407"/>
              </a:lnTo>
              <a:lnTo>
                <a:pt x="0" y="93407"/>
              </a:lnTo>
              <a:lnTo>
                <a:pt x="0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C022C-2943-447E-800F-F9DFDD68B3FC}">
      <dsp:nvSpPr>
        <dsp:cNvPr id="0" name=""/>
        <dsp:cNvSpPr/>
      </dsp:nvSpPr>
      <dsp:spPr>
        <a:xfrm>
          <a:off x="400994" y="2208467"/>
          <a:ext cx="91440" cy="186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68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988B6-B83A-4CB9-AC37-6C206B60481C}">
      <dsp:nvSpPr>
        <dsp:cNvPr id="0" name=""/>
        <dsp:cNvSpPr/>
      </dsp:nvSpPr>
      <dsp:spPr>
        <a:xfrm>
          <a:off x="1918" y="1763671"/>
          <a:ext cx="889592" cy="444796"/>
        </a:xfrm>
        <a:prstGeom prst="rect">
          <a:avLst/>
        </a:prstGeom>
        <a:solidFill>
          <a:srgbClr val="00B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Bitcoin  (BTC)</a:t>
          </a:r>
        </a:p>
      </dsp:txBody>
      <dsp:txXfrm>
        <a:off x="1918" y="1763671"/>
        <a:ext cx="889592" cy="444796"/>
      </dsp:txXfrm>
    </dsp:sp>
    <dsp:sp modelId="{43B725C9-A50A-4BDB-82EC-58DEF3106E4C}">
      <dsp:nvSpPr>
        <dsp:cNvPr id="0" name=""/>
        <dsp:cNvSpPr/>
      </dsp:nvSpPr>
      <dsp:spPr>
        <a:xfrm>
          <a:off x="1918" y="2395282"/>
          <a:ext cx="889592" cy="444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SEM TOKENS</a:t>
          </a:r>
        </a:p>
      </dsp:txBody>
      <dsp:txXfrm>
        <a:off x="1918" y="2395282"/>
        <a:ext cx="889592" cy="444796"/>
      </dsp:txXfrm>
    </dsp:sp>
    <dsp:sp modelId="{E5BC732B-1B42-4BF2-9A7C-FEE6F9BDF494}">
      <dsp:nvSpPr>
        <dsp:cNvPr id="0" name=""/>
        <dsp:cNvSpPr/>
      </dsp:nvSpPr>
      <dsp:spPr>
        <a:xfrm>
          <a:off x="2154731" y="1763671"/>
          <a:ext cx="889592" cy="444796"/>
        </a:xfrm>
        <a:prstGeom prst="rect">
          <a:avLst/>
        </a:prstGeom>
        <a:solidFill>
          <a:srgbClr val="00B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Ethereum (ETH)</a:t>
          </a:r>
        </a:p>
      </dsp:txBody>
      <dsp:txXfrm>
        <a:off x="2154731" y="1763671"/>
        <a:ext cx="889592" cy="444796"/>
      </dsp:txXfrm>
    </dsp:sp>
    <dsp:sp modelId="{285B21A4-9EE2-4F54-83F8-AB5A85709CDC}">
      <dsp:nvSpPr>
        <dsp:cNvPr id="0" name=""/>
        <dsp:cNvSpPr/>
      </dsp:nvSpPr>
      <dsp:spPr>
        <a:xfrm>
          <a:off x="1078324" y="2395282"/>
          <a:ext cx="889592" cy="44479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USDT</a:t>
          </a:r>
        </a:p>
      </dsp:txBody>
      <dsp:txXfrm>
        <a:off x="1078324" y="2395282"/>
        <a:ext cx="889592" cy="444796"/>
      </dsp:txXfrm>
    </dsp:sp>
    <dsp:sp modelId="{441CFC72-C062-4F70-9D7B-414F33489C6D}">
      <dsp:nvSpPr>
        <dsp:cNvPr id="0" name=""/>
        <dsp:cNvSpPr/>
      </dsp:nvSpPr>
      <dsp:spPr>
        <a:xfrm>
          <a:off x="2154731" y="2395282"/>
          <a:ext cx="889592" cy="44479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UNISWAP</a:t>
          </a:r>
        </a:p>
      </dsp:txBody>
      <dsp:txXfrm>
        <a:off x="2154731" y="2395282"/>
        <a:ext cx="889592" cy="444796"/>
      </dsp:txXfrm>
    </dsp:sp>
    <dsp:sp modelId="{6CA83F55-C3EC-418A-A81A-52F2CB98F16B}">
      <dsp:nvSpPr>
        <dsp:cNvPr id="0" name=""/>
        <dsp:cNvSpPr/>
      </dsp:nvSpPr>
      <dsp:spPr>
        <a:xfrm>
          <a:off x="3231137" y="2395282"/>
          <a:ext cx="889592" cy="44479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N... TOKENS!</a:t>
          </a:r>
        </a:p>
      </dsp:txBody>
      <dsp:txXfrm>
        <a:off x="3231137" y="2395282"/>
        <a:ext cx="889592" cy="444796"/>
      </dsp:txXfrm>
    </dsp:sp>
    <dsp:sp modelId="{E0AD0727-7ED2-4172-815E-D7C6FA4DA868}">
      <dsp:nvSpPr>
        <dsp:cNvPr id="0" name=""/>
        <dsp:cNvSpPr/>
      </dsp:nvSpPr>
      <dsp:spPr>
        <a:xfrm>
          <a:off x="5383950" y="1763671"/>
          <a:ext cx="889592" cy="444796"/>
        </a:xfrm>
        <a:prstGeom prst="rect">
          <a:avLst/>
        </a:prstGeom>
        <a:solidFill>
          <a:srgbClr val="00B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Solana (SOL)</a:t>
          </a:r>
        </a:p>
      </dsp:txBody>
      <dsp:txXfrm>
        <a:off x="5383950" y="1763671"/>
        <a:ext cx="889592" cy="444796"/>
      </dsp:txXfrm>
    </dsp:sp>
    <dsp:sp modelId="{2F07989D-64B2-434F-B619-DB37F14BE28F}">
      <dsp:nvSpPr>
        <dsp:cNvPr id="0" name=""/>
        <dsp:cNvSpPr/>
      </dsp:nvSpPr>
      <dsp:spPr>
        <a:xfrm>
          <a:off x="4307544" y="2395282"/>
          <a:ext cx="889592" cy="44479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USDT</a:t>
          </a:r>
        </a:p>
      </dsp:txBody>
      <dsp:txXfrm>
        <a:off x="4307544" y="2395282"/>
        <a:ext cx="889592" cy="444796"/>
      </dsp:txXfrm>
    </dsp:sp>
    <dsp:sp modelId="{862E3D7D-2B34-460C-B01B-D3C2C5A20700}">
      <dsp:nvSpPr>
        <dsp:cNvPr id="0" name=""/>
        <dsp:cNvSpPr/>
      </dsp:nvSpPr>
      <dsp:spPr>
        <a:xfrm>
          <a:off x="5383950" y="2395282"/>
          <a:ext cx="889592" cy="44479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STEPN</a:t>
          </a:r>
        </a:p>
      </dsp:txBody>
      <dsp:txXfrm>
        <a:off x="5383950" y="2395282"/>
        <a:ext cx="889592" cy="444796"/>
      </dsp:txXfrm>
    </dsp:sp>
    <dsp:sp modelId="{8346AACC-734C-4D2E-B886-B7157CC26D7A}">
      <dsp:nvSpPr>
        <dsp:cNvPr id="0" name=""/>
        <dsp:cNvSpPr/>
      </dsp:nvSpPr>
      <dsp:spPr>
        <a:xfrm>
          <a:off x="6460357" y="2395282"/>
          <a:ext cx="889592" cy="444796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N... TOKENS</a:t>
          </a:r>
        </a:p>
      </dsp:txBody>
      <dsp:txXfrm>
        <a:off x="6460357" y="2395282"/>
        <a:ext cx="889592" cy="444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32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0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350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65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82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2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altokens.io/" TargetMode="External"/><Relationship Id="rId2" Type="http://schemas.openxmlformats.org/officeDocument/2006/relationships/hyperlink" Target="https://alexmasmej.co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wb.help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pc.info/" TargetMode="External"/><Relationship Id="rId2" Type="http://schemas.openxmlformats.org/officeDocument/2006/relationships/hyperlink" Target="https://metamask.io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 Fungível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2D67B3-A692-9434-D0F2-A45CADEF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3" y="779806"/>
            <a:ext cx="7822727" cy="336027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8773" y="4322289"/>
            <a:ext cx="18646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tx1"/>
                </a:solidFill>
              </a:rPr>
              <a:t>https://coinmarketcap.com/</a:t>
            </a:r>
          </a:p>
        </p:txBody>
      </p:sp>
    </p:spTree>
    <p:extLst>
      <p:ext uri="{BB962C8B-B14F-4D97-AF65-F5344CB8AC3E}">
        <p14:creationId xmlns:p14="http://schemas.microsoft.com/office/powerpoint/2010/main" val="365201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FUNGIBILIDADE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752597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Fungível</a:t>
            </a:r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Fungibilidade é o atributo pertencente aos bens móveis que podem ser substituídos por outros da mesma espécie, qualidade e quantidade</a:t>
            </a: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dinheiro é o bem fungível por excelência, dado que quando se empresta uma quantia a alguém (por exemplo, R$100,00), não se está exigindo de volta aquelas mesmas cédulas, mas sim um valor, que pode ser pago com quaisquer notas de Real (moeda). – Wikipédia.</a:t>
            </a: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Fungível</a:t>
            </a:r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que uma fabricante de bolsa de luxo faz um único modelo de uma bolsa. Esse item, por ser o único no mundo, não pode ser substituído por outros da mesma espécie; logo, ele não é fungível.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Non-fungible token | What is NFT | Definition and meaning | Capit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52" y="591267"/>
            <a:ext cx="4155375" cy="40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81633" y="453440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/>
              <a:t>Fonte: https://capital.com/non-fungible-tokens-nft-definition</a:t>
            </a:r>
          </a:p>
        </p:txBody>
      </p:sp>
    </p:spTree>
    <p:extLst>
      <p:ext uri="{BB962C8B-B14F-4D97-AF65-F5344CB8AC3E}">
        <p14:creationId xmlns:p14="http://schemas.microsoft.com/office/powerpoint/2010/main" val="266436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2587206" y="2149500"/>
            <a:ext cx="427079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TIPOS DE TOKENS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800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Utility Tokens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569901"/>
            <a:ext cx="8282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tokens utilitários representam o acesso a um determinado produto ou serviço, geralmente em uma rede blockchain específica.</a:t>
            </a:r>
          </a:p>
        </p:txBody>
      </p:sp>
      <p:pic>
        <p:nvPicPr>
          <p:cNvPr id="3076" name="Picture 4" descr="Decoração de Barracas para Festa Jun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807" y="2940970"/>
            <a:ext cx="2977554" cy="2005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2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Security Tokens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569901"/>
            <a:ext cx="8282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Representam ativos financeiros. Por exemplo, uma empresa pode emitir ações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tokenizadas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concedendo ao titular direitos de propriedade e dividendos. Do ponto de vista legal, seriam idênticas às ações tradicionalmente distribuídas.</a:t>
            </a:r>
          </a:p>
        </p:txBody>
      </p:sp>
      <p:pic>
        <p:nvPicPr>
          <p:cNvPr id="4098" name="Picture 2" descr="Securities Tokens e SEC são as possíveis novidades da cripto dos E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93" y="3377671"/>
            <a:ext cx="2629860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esce interesse e demanda por informações ESG no mercado, diz estu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13" y="3377671"/>
            <a:ext cx="3024759" cy="15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Stablecoins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569901"/>
            <a:ext cx="82828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Paridade 1 para 1.</a:t>
            </a:r>
          </a:p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USDT, USDC = 1 dólar.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tokens, Commodity tokens,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tokens,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Payments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tokens,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2083612"/>
            <a:ext cx="8016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TOKENS DE HOJE SÃO PARECIDOS COM OS WEBSITES DO PASSADO.</a:t>
            </a:r>
          </a:p>
          <a:p>
            <a:pPr algn="ctr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FUTURO VAI SER TOKENS!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212BF16F-8A92-1FB6-718A-5050A148E45A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PENSE NISSO…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95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TOKENIZAÇÃO DE ATIVOS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possibilidades através dos tokens fungíveis.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7794704" cy="21427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35645" y="4235116"/>
            <a:ext cx="489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Em linhas gerais...</a:t>
            </a:r>
          </a:p>
          <a:p>
            <a:r>
              <a:rPr lang="pt-BR" dirty="0">
                <a:solidFill>
                  <a:srgbClr val="EA4E60"/>
                </a:solidFill>
              </a:rPr>
              <a:t>Ativo é tudo que tem valor e pode ser trocado por dinheiro!</a:t>
            </a: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1769250"/>
            <a:ext cx="72842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uma representação de um determinado ativo seja físico ou digital.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processo de criação de tokens para atender representação é conhecido como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tokenização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ativos.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98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24295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tokenizar?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AC53B9-A035-4D33-8EEF-171290555412}"/>
              </a:ext>
            </a:extLst>
          </p:cNvPr>
          <p:cNvSpPr txBox="1"/>
          <p:nvPr/>
        </p:nvSpPr>
        <p:spPr>
          <a:xfrm>
            <a:off x="565525" y="1407291"/>
            <a:ext cx="7696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Tangível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Obras de arte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Imóveis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Café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Commodities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746BDF-D9C8-686B-B6C7-39BCE0093917}"/>
              </a:ext>
            </a:extLst>
          </p:cNvPr>
          <p:cNvSpPr txBox="1"/>
          <p:nvPr/>
        </p:nvSpPr>
        <p:spPr>
          <a:xfrm>
            <a:off x="4362241" y="1407291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Intangível 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Direitos autorais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Direitos de voto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Direitos de propriedade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Marcas registradas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Serviços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46780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288" y="1744434"/>
            <a:ext cx="8520600" cy="1658783"/>
          </a:xfrm>
        </p:spPr>
        <p:txBody>
          <a:bodyPr>
            <a:norm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Praticamente qualquer coisa pode ser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tokenizada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 for considerada um ativo que pode ser possuído 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 valor para alguém.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134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24295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65525" y="1087451"/>
            <a:ext cx="6292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Vamos imaginar um imóvel: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Valor: R$ 3 milhões </a:t>
            </a:r>
          </a:p>
          <a:p>
            <a:r>
              <a:rPr lang="pt-BR" dirty="0">
                <a:solidFill>
                  <a:schemeClr val="tx1"/>
                </a:solidFill>
              </a:rPr>
              <a:t>Fracionado(</a:t>
            </a:r>
            <a:r>
              <a:rPr lang="pt-BR" dirty="0" err="1">
                <a:solidFill>
                  <a:schemeClr val="tx1"/>
                </a:solidFill>
              </a:rPr>
              <a:t>Tokenizado</a:t>
            </a:r>
            <a:r>
              <a:rPr lang="pt-BR" dirty="0">
                <a:solidFill>
                  <a:schemeClr val="tx1"/>
                </a:solidFill>
              </a:rPr>
              <a:t>): 3 milhões de tokens de 1 real.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Quando esse imóvel for comprado pelo valor de R$ 6 milhões, cada </a:t>
            </a:r>
            <a:r>
              <a:rPr lang="pt-BR" dirty="0" err="1">
                <a:solidFill>
                  <a:schemeClr val="tx1"/>
                </a:solidFill>
              </a:rPr>
              <a:t>token</a:t>
            </a:r>
            <a:r>
              <a:rPr lang="pt-BR" dirty="0">
                <a:solidFill>
                  <a:schemeClr val="tx1"/>
                </a:solidFill>
              </a:rPr>
              <a:t> desse vai valer R$ 2 e se o detentor vai receber o retorno sobre ele.</a:t>
            </a:r>
          </a:p>
        </p:txBody>
      </p:sp>
      <p:pic>
        <p:nvPicPr>
          <p:cNvPr id="5122" name="Picture 2" descr="5 erros comuns na hora de comprar o primeiro imóvel | CASA.COM.B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5" y="3058555"/>
            <a:ext cx="2255061" cy="1691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152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148" name="Picture 4" descr="CibraCoin - Cibra Fertiliza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90" y="3728828"/>
            <a:ext cx="5340398" cy="134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63" y="1302073"/>
            <a:ext cx="5111525" cy="1791628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4294" y="3357511"/>
            <a:ext cx="9144000" cy="178755"/>
          </a:xfrm>
          <a:prstGeom prst="rect">
            <a:avLst/>
          </a:prstGeom>
          <a:solidFill>
            <a:srgbClr val="272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5A1DD8E6-6C99-AEC6-1CB9-C36452F0F071}"/>
              </a:ext>
            </a:extLst>
          </p:cNvPr>
          <p:cNvSpPr txBox="1"/>
          <p:nvPr/>
        </p:nvSpPr>
        <p:spPr>
          <a:xfrm>
            <a:off x="122613" y="316490"/>
            <a:ext cx="6749675" cy="59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410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/>
          <p:cNvSpPr txBox="1"/>
          <p:nvPr/>
        </p:nvSpPr>
        <p:spPr>
          <a:xfrm>
            <a:off x="188498" y="909358"/>
            <a:ext cx="78307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 liquidez: 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vez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tokenizados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os ativos podem ser disponibilizados para um público muito maior, o que aumenta a liquidez do mercado e remove o “prêmio de liquidez” associado a investimentos que tradicionalmente são mais difíceis ou demorados de vender, como obras de arte ou imóveis.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Transações mais rápidas e baratas: 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Permitem que os investidores removam os intermediários do mercado que normalmente estão envolvidos no processo tradicional de gerenciamento de ativos. Isso reduz efetivamente os custos de transação e o tempo de processamento de cada troca, permitindo um método de transferência de valor mais simplificado e econômico. 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Transparência e rastreabilidade: 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possível rastrear facilmente todo histórico de transações, pois elas são registradas automaticamente no blockchain, e a imutabilidade ajudam a garantir a autenticidade de cada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Além disso, como os tokens estão na blockchain, eles podem ser negociados e vendidos 24 horas por dia, 7 dias por semana em todo o mundo.</a:t>
            </a:r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AED2FFD6-B5AD-55DD-AB5A-AAD59F63DA72}"/>
              </a:ext>
            </a:extLst>
          </p:cNvPr>
          <p:cNvSpPr txBox="1"/>
          <p:nvPr/>
        </p:nvSpPr>
        <p:spPr>
          <a:xfrm>
            <a:off x="122613" y="316490"/>
            <a:ext cx="6749675" cy="59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Benefícios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186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/>
          <p:cNvSpPr txBox="1"/>
          <p:nvPr/>
        </p:nvSpPr>
        <p:spPr>
          <a:xfrm>
            <a:off x="122613" y="1160999"/>
            <a:ext cx="76323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Obstáculos regulatórios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 medida que governos de todo o mundo estão entendendo como funciona a tecnologia e tentam equilibrar inovação e conformidade.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 EUA, 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Securities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Exchange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Commission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(SEC) está considerando classificar oficialmente certos tokens como títulos, já no Brasil, </a:t>
            </a:r>
            <a:r>
              <a:rPr lang="pt-BR" sz="1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Comissão de Valores Mobiliários (CMV) , está a frente e testando novas soluções dentro de seu </a:t>
            </a:r>
            <a:r>
              <a:rPr lang="pt-BR" sz="16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sandbox</a:t>
            </a:r>
            <a:r>
              <a:rPr lang="pt-BR" sz="1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Embora 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tokenização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ativos digitais permita transferências de valor descentralizadas e sem confiança, 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tokenização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ativos físicos provavelmente </a:t>
            </a:r>
            <a:r>
              <a:rPr lang="pt-BR" sz="1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ainda exigirá algum grau de centralização e envolvimento de terceiros.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necessário ter regras claras, os </a:t>
            </a:r>
            <a:r>
              <a:rPr lang="pt-BR" sz="1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próprios investidores querem proteções específicas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a capacidade de acionar um </a:t>
            </a:r>
            <a:r>
              <a:rPr lang="pt-BR" sz="1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advogado físico que não está codificado em contratos inteligentes.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855F23F5-D8D7-0234-2C47-1B84AD56BC77}"/>
              </a:ext>
            </a:extLst>
          </p:cNvPr>
          <p:cNvSpPr txBox="1"/>
          <p:nvPr/>
        </p:nvSpPr>
        <p:spPr>
          <a:xfrm>
            <a:off x="122613" y="316490"/>
            <a:ext cx="6749675" cy="59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Desafios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7482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E1A75D6-0C06-BA62-1750-88350C290485}"/>
              </a:ext>
            </a:extLst>
          </p:cNvPr>
          <p:cNvSpPr txBox="1"/>
          <p:nvPr/>
        </p:nvSpPr>
        <p:spPr>
          <a:xfrm>
            <a:off x="407209" y="36010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07209" y="1204605"/>
            <a:ext cx="74550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 que a criação de novos ativos no mundo digital é menos restritiva do que no reino físico, espera-se que esses ativos digitais melhorem a maneira como inúmeras indústrias operam, interagem e geram valor, permitindo assim uma vasta gama de novas possibilidades sociais e econômicas.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futuro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 rapidamente se tornando uma realidade. </a:t>
            </a:r>
          </a:p>
        </p:txBody>
      </p:sp>
    </p:spTree>
    <p:extLst>
      <p:ext uri="{BB962C8B-B14F-4D97-AF65-F5344CB8AC3E}">
        <p14:creationId xmlns:p14="http://schemas.microsoft.com/office/powerpoint/2010/main" val="162760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dos tokens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Tokenização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ativos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Token Economy</a:t>
            </a: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Fan tokens</a:t>
            </a:r>
          </a:p>
          <a:p>
            <a:pPr marL="457200" indent="-457200">
              <a:lnSpc>
                <a:spcPct val="200000"/>
              </a:lnSpc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 Economy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A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Economia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Tokens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0915" y="1498475"/>
            <a:ext cx="82441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Tokenomics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Economia dos Tokens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Refere-se a política monetária de um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determinado projeto e pode ter um grande efeito em seu valor (preço).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996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22114" y="732333"/>
            <a:ext cx="79566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Token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de todo projeto.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sucesso ou fracasso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 um projeto depende muito de como seu Token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foi estruturado.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0F141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 </a:t>
            </a:r>
            <a:r>
              <a:rPr lang="pt-BR" sz="2400" dirty="0" err="1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 uma das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coisas mais difíceis de entender </a:t>
            </a:r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analisar um projeto.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0F141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Há uma infinidade de fatores a serem considerados </a:t>
            </a:r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decidir se o Token </a:t>
            </a:r>
            <a:r>
              <a:rPr lang="pt-BR" sz="2400" dirty="0" err="1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um projeto é boa ou ruim.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64288" y="656423"/>
            <a:ext cx="702812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1. Quais tokens o projeto usa?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2. Se houver vários tokens, por quê?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3. Qual é o valor de mercado do </a:t>
            </a:r>
            <a:r>
              <a:rPr lang="pt-BR" sz="2000" dirty="0" err="1"/>
              <a:t>token</a:t>
            </a:r>
            <a:r>
              <a:rPr lang="pt-BR" sz="2000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4. Qual é o suprimento circulante (</a:t>
            </a:r>
            <a:r>
              <a:rPr lang="pt-BR" sz="2000" dirty="0" err="1"/>
              <a:t>Supply</a:t>
            </a:r>
            <a:r>
              <a:rPr lang="pt-BR" sz="2000" dirty="0"/>
              <a:t>)?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5. Qual é a oferta máxima possível?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6. Qual a utilidade desse </a:t>
            </a:r>
            <a:r>
              <a:rPr lang="pt-BR" sz="2000" dirty="0" err="1"/>
              <a:t>token</a:t>
            </a:r>
            <a:r>
              <a:rPr lang="pt-BR" sz="2000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000" dirty="0"/>
              <a:t>7. Vai haver demanda desse </a:t>
            </a:r>
            <a:r>
              <a:rPr lang="pt-BR" sz="2000" dirty="0" err="1"/>
              <a:t>token</a:t>
            </a:r>
            <a:r>
              <a:rPr lang="pt-BR" sz="2000" dirty="0"/>
              <a:t> no mercado?</a:t>
            </a:r>
          </a:p>
        </p:txBody>
      </p:sp>
    </p:spTree>
    <p:extLst>
      <p:ext uri="{BB962C8B-B14F-4D97-AF65-F5344CB8AC3E}">
        <p14:creationId xmlns:p14="http://schemas.microsoft.com/office/powerpoint/2010/main" val="324911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1) Valor intrínseco do </a:t>
            </a:r>
            <a:r>
              <a:rPr lang="pt-BR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token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22822" y="1271976"/>
            <a:ext cx="6191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valor intrínseco de um Token é definido pela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finalidade a que serve.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deve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 USO DENTRO DO PRÓPRIO ECOSISTEMA.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Exemplo o ETH.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Toda transação na rede exige que os usuários paguem taxas de gás em $ETH .</a:t>
            </a:r>
          </a:p>
        </p:txBody>
      </p:sp>
      <p:pic>
        <p:nvPicPr>
          <p:cNvPr id="2052" name="Picture 4" descr="E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8" y="4058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1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6573" y="1379582"/>
            <a:ext cx="75455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fornecimento do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afeta seu valor. Quanto mais escasso for um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maior será o seu valor.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No entanto, a escassez não torna um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valioso por si só. Outros fatores como oferta circulante, oferta máxima, valor de mercado e valor totalmente diluído são algumas das métricas importantes que você deve verificar.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2) Token </a:t>
            </a:r>
            <a:r>
              <a:rPr lang="pt-BR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Supply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36573" y="368822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Exemplo: Haverá apenas 21 milhões de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Bitcoins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e ninguém pode criar mais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Bitcoins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• O fornecimento de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Bitcoin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é limitado;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• A demanda está aumentando;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• O preço deve aumentar.</a:t>
            </a:r>
          </a:p>
        </p:txBody>
      </p:sp>
      <p:pic>
        <p:nvPicPr>
          <p:cNvPr id="3074" name="Picture 2" descr="B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533" y="438072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34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3) Mecanismos inflacionários e deflacionários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05326" y="1764656"/>
            <a:ext cx="71055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 inflação em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cripto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é tecnicamente semelhante à inflação fiduciária. A inflação ocorre se a oferta circulante de tokens aumenta e vice-versa para a deflação.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Muitos projetos dependem de emissões de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para recompensar seus usuários.</a:t>
            </a:r>
          </a:p>
        </p:txBody>
      </p:sp>
    </p:spTree>
    <p:extLst>
      <p:ext uri="{BB962C8B-B14F-4D97-AF65-F5344CB8AC3E}">
        <p14:creationId xmlns:p14="http://schemas.microsoft.com/office/powerpoint/2010/main" val="768228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3.1) Token Inflacionário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57590" y="1324643"/>
            <a:ext cx="63767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Dogecoin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oferta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Dogecoin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está aumenta a cada ano e não há limite para essas novas emissões.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Isso não é bom para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Tokenomics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porque é o oposto de Escassez.</a:t>
            </a:r>
          </a:p>
        </p:txBody>
      </p:sp>
      <p:pic>
        <p:nvPicPr>
          <p:cNvPr id="4098" name="Picture 2" descr="DO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0" y="42613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14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3.2) Token Deflacionário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57590" y="1324643"/>
            <a:ext cx="70057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Algumas moedas podem se tornar deflacionárias quando a oferta DIMINUI ao longo do tempo.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protocolo pode comprar de volta tokens e queimá-los.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moeda queimada = está perdida para sempre.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Exemplo: Ethereum.</a:t>
            </a:r>
          </a:p>
        </p:txBody>
      </p:sp>
    </p:spTree>
    <p:extLst>
      <p:ext uri="{BB962C8B-B14F-4D97-AF65-F5344CB8AC3E}">
        <p14:creationId xmlns:p14="http://schemas.microsoft.com/office/powerpoint/2010/main" val="4153415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6575" y="2287638"/>
            <a:ext cx="691987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Burberry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cria bolsas de luxo, e a exclusividade faz parte de seu apelo. 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Algumas de suas bolsas não vendem 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- em vez de vendê-las com desconto, elas 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queimam suas bolsas.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Isso mantém as bolsas "exclusivas“.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Um exemplo da vida real do mecanismo de "queima".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5" y="179576"/>
            <a:ext cx="5252644" cy="169777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79335" y="1867050"/>
            <a:ext cx="22012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/>
              <a:t>https://</a:t>
            </a:r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www.bbc.com/news/business-44885983</a:t>
            </a:r>
          </a:p>
        </p:txBody>
      </p:sp>
      <p:pic>
        <p:nvPicPr>
          <p:cNvPr id="5124" name="Picture 4" descr="Burberry muda seu logotipo depois de duas déc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558" y="1022035"/>
            <a:ext cx="2371088" cy="12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6174300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Social tokens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Stablecoins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CDBC</a:t>
            </a: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ICO, IEO, IDO, IFO, IAO</a:t>
            </a: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Criando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seu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token</a:t>
            </a:r>
          </a:p>
          <a:p>
            <a:pPr marL="457200" indent="-457200">
              <a:lnSpc>
                <a:spcPct val="200000"/>
              </a:lnSpc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1460978" y="1411773"/>
            <a:ext cx="63698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Mais oferta, </a:t>
            </a: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menor o preço.</a:t>
            </a:r>
          </a:p>
          <a:p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Mais escassez, </a:t>
            </a: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maior o preço.</a:t>
            </a:r>
          </a:p>
        </p:txBody>
      </p:sp>
    </p:spTree>
    <p:extLst>
      <p:ext uri="{BB962C8B-B14F-4D97-AF65-F5344CB8AC3E}">
        <p14:creationId xmlns:p14="http://schemas.microsoft.com/office/powerpoint/2010/main" val="1895926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4) Alocação e Distribuição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0327" y="1286682"/>
            <a:ext cx="68717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alocação de tokens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ajuda a entender quem detém a quantidade máxima de tokens. Isso pode ajudá-lo a evitar uma queda de preço.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Capital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 grandes investidores detiverem um grande número de tokens, há grandes chances de eles descartarem 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no seu lançamento.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Temos também o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Vesting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F14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 quando eles estão autorizados a vender os tokens.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40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Im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42" y="0"/>
            <a:ext cx="7023266" cy="506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41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436572" y="937225"/>
            <a:ext cx="71398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Está pensando em começar um projeto Web3? Comece pelo Token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Veja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através das lentes da oferta, demanda e incentivos de longo prazo.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Token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é importantíssimo, no entanto, narrativas 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hype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podem superar o Token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e isso não é bom.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Acredite ou não, muitos projetos têm Token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horríveis mas uma equipe de marketing excelente, mas isso não se sustenta ao longo prazo.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4) Conclusão e Aprendizado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6850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43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Fan Tokens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57590" y="1190429"/>
            <a:ext cx="45925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que dão voz aos fãs!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Tokens foram criados para fornecer benefícios aos fãs de equipes esportivas, bandas e outros grupos. Seus detentores geralmente têm direito a vantagens, como acesso a conteúdo exclusivo, prêmios, experiências e o direito de votar nas decisões do clube.</a:t>
            </a: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person performing heart hand ges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32" y="909799"/>
            <a:ext cx="2731207" cy="28088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286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15328" y="1029011"/>
            <a:ext cx="60054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equipes esportivas ou estrela pop, é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"dinheiro grátis"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 provou ser um fluxo lucrativo de renda que mantém os fãs no engajados.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 acordo com a Be[In]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Crypto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os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de futebol geraram US$ 3,5 bilhões em vendas apenas em março de 2022.</a:t>
            </a:r>
          </a:p>
        </p:txBody>
      </p:sp>
      <p:pic>
        <p:nvPicPr>
          <p:cNvPr id="7170" name="Picture 2" descr="How to Find Free Money in the Middle of a Pande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70" y="1029011"/>
            <a:ext cx="2530664" cy="1686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04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57590" y="1478179"/>
            <a:ext cx="70917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equipe esportiva emite muitos tokens fungíveis (diferente de tokens não fungíveis, ou NFTs), depois os vende ou distribui para fãs ou especuladores.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tokens de fãs geralmente conferem direitos de governança limitados aos detentores.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7438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93" y="680643"/>
            <a:ext cx="4873166" cy="18288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5" y="198950"/>
            <a:ext cx="3287021" cy="330782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33445" y="3561656"/>
            <a:ext cx="6067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 torcedor do </a:t>
            </a:r>
            <a:r>
              <a:rPr lang="pt-BR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Paris St. Germain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por exemplo, permite que os titulares acessem experiências </a:t>
            </a:r>
            <a:r>
              <a:rPr lang="pt-BR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VIP exclusivas e votem na capa da edição do jogo de futebol FIFA 22.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Os torcedores também </a:t>
            </a:r>
            <a:r>
              <a:rPr lang="pt-BR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selecionaram uma mensagem para apresentar no vestiário do time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para uma partida de maio de 2021: " Juntos podemos, Juntos vamos! Vamos dar mais um passo em direção à glória e à vitória."</a:t>
            </a:r>
          </a:p>
        </p:txBody>
      </p:sp>
    </p:spTree>
    <p:extLst>
      <p:ext uri="{BB962C8B-B14F-4D97-AF65-F5344CB8AC3E}">
        <p14:creationId xmlns:p14="http://schemas.microsoft.com/office/powerpoint/2010/main" val="11956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tokens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Plataformas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6" name="Picture 4" descr="SOCIOS.COM - Mediarex Enterprises Limited Trademark Regi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51" y="1428601"/>
            <a:ext cx="5077377" cy="14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332728" y="358030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Chiliz</a:t>
            </a:r>
            <a:r>
              <a:rPr lang="pt-BR" dirty="0"/>
              <a:t> é um </a:t>
            </a:r>
            <a:r>
              <a:rPr lang="pt-BR" dirty="0" err="1"/>
              <a:t>token</a:t>
            </a:r>
            <a:r>
              <a:rPr lang="pt-BR" dirty="0"/>
              <a:t> no padrão ERC-20 que necessita da rede Blockchain da Ethereum para funcionar. </a:t>
            </a:r>
          </a:p>
          <a:p>
            <a:r>
              <a:rPr lang="pt-BR" dirty="0"/>
              <a:t>Em março de 2022, a </a:t>
            </a:r>
            <a:r>
              <a:rPr lang="pt-BR" dirty="0" err="1"/>
              <a:t>Chiliz</a:t>
            </a:r>
            <a:r>
              <a:rPr lang="pt-BR" dirty="0"/>
              <a:t> lançou a rede de testes para sua nova rede blockchain de camada 1 </a:t>
            </a:r>
            <a:r>
              <a:rPr lang="pt-BR" dirty="0" err="1"/>
              <a:t>Chiliz</a:t>
            </a:r>
            <a:r>
              <a:rPr lang="pt-BR" dirty="0"/>
              <a:t> Chain 2.0</a:t>
            </a:r>
          </a:p>
        </p:txBody>
      </p:sp>
      <p:pic>
        <p:nvPicPr>
          <p:cNvPr id="8198" name="Picture 6" descr="CH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09" y="386027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34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26" y="660017"/>
            <a:ext cx="7442979" cy="35302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196181" y="4391041"/>
            <a:ext cx="3219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https://www.binance.com/en/fan-token</a:t>
            </a:r>
          </a:p>
        </p:txBody>
      </p:sp>
    </p:spTree>
    <p:extLst>
      <p:ext uri="{BB962C8B-B14F-4D97-AF65-F5344CB8AC3E}">
        <p14:creationId xmlns:p14="http://schemas.microsoft.com/office/powerpoint/2010/main" val="2190548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" y="527691"/>
            <a:ext cx="7438953" cy="348416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62526" y="4595962"/>
            <a:ext cx="2544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https://www.bitcichain.com/en</a:t>
            </a:r>
          </a:p>
        </p:txBody>
      </p:sp>
      <p:sp>
        <p:nvSpPr>
          <p:cNvPr id="6" name="Retângulo 5"/>
          <p:cNvSpPr/>
          <p:nvPr/>
        </p:nvSpPr>
        <p:spPr>
          <a:xfrm>
            <a:off x="962526" y="4239787"/>
            <a:ext cx="23759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https://www.bitci.com/pt-BR</a:t>
            </a:r>
          </a:p>
        </p:txBody>
      </p:sp>
    </p:spTree>
    <p:extLst>
      <p:ext uri="{BB962C8B-B14F-4D97-AF65-F5344CB8AC3E}">
        <p14:creationId xmlns:p14="http://schemas.microsoft.com/office/powerpoint/2010/main" val="3851232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Tokens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57590" y="1190429"/>
            <a:ext cx="45925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 de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propriedade digital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garantida por blockchain, que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que criadores, influenciadores e/ou marcas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monetizem experiências ou serviços.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 propriedade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torna-se então um ativo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pode ser revendido e pode aumentar de valor.</a:t>
            </a: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1026" name="Picture 2" descr="woman in black long sleeve shirt holding white smartphone">
            <a:extLst>
              <a:ext uri="{FF2B5EF4-FFF2-40B4-BE49-F238E27FC236}">
                <a16:creationId xmlns:a16="http://schemas.microsoft.com/office/drawing/2014/main" id="{34262D7A-9DF5-7960-421E-E07FE210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25" y="928101"/>
            <a:ext cx="3353513" cy="29768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A397AA-BA85-68C5-C196-C24EB59DEEAB}"/>
              </a:ext>
            </a:extLst>
          </p:cNvPr>
          <p:cNvSpPr txBox="1"/>
          <p:nvPr/>
        </p:nvSpPr>
        <p:spPr>
          <a:xfrm>
            <a:off x="6348335" y="433322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Laura, Influencer</a:t>
            </a:r>
          </a:p>
        </p:txBody>
      </p:sp>
    </p:spTree>
    <p:extLst>
      <p:ext uri="{BB962C8B-B14F-4D97-AF65-F5344CB8AC3E}">
        <p14:creationId xmlns:p14="http://schemas.microsoft.com/office/powerpoint/2010/main" val="3505823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BA5C59-A258-3B76-6FBB-F4F187D1B7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C486A6-F6A9-B87A-B1BD-710D5DA7F40F}"/>
              </a:ext>
            </a:extLst>
          </p:cNvPr>
          <p:cNvSpPr txBox="1"/>
          <p:nvPr/>
        </p:nvSpPr>
        <p:spPr>
          <a:xfrm>
            <a:off x="461842" y="594867"/>
            <a:ext cx="80949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Laura quiser criar uma comunidade de membros, ela poderá vender um token social que conceda certos direitos ao se titular, por exemplo: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Lives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Sessões um a um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Perguntas e respostas ao vivo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Revenda no mercado secundário</a:t>
            </a:r>
          </a:p>
          <a:p>
            <a:pPr marL="285750" indent="-285750">
              <a:buFontTx/>
              <a:buChar char="-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Além disso, poderia até estipular que recebe uma porcentagem da revenda. </a:t>
            </a:r>
          </a:p>
        </p:txBody>
      </p:sp>
    </p:spTree>
    <p:extLst>
      <p:ext uri="{BB962C8B-B14F-4D97-AF65-F5344CB8AC3E}">
        <p14:creationId xmlns:p14="http://schemas.microsoft.com/office/powerpoint/2010/main" val="2439684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A7AABB4-61CC-7242-775B-D87B631DBD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E43853-E180-B94F-0B6C-62487B4B5A1D}"/>
              </a:ext>
            </a:extLst>
          </p:cNvPr>
          <p:cNvSpPr txBox="1"/>
          <p:nvPr/>
        </p:nvSpPr>
        <p:spPr>
          <a:xfrm>
            <a:off x="495043" y="1264639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Plataformas como Youtube, Instagram,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Tiktok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recebem uma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fatia de até 45%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 seus ganhos. E isso sem mencionar outras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limitações de conteúdo.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Por outro lado, com tokens sociais, os criadores podem monetizar de forma mais justa suas ofertas, pois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há intermediários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03F103CD-4F0B-5433-416A-9546EBFCD405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É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remover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intermediários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.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A6C216-7101-DDF8-2E64-AC748216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83" y="1697861"/>
            <a:ext cx="2976599" cy="25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2B14BE9-0522-6873-19CD-F5A57320DE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41055D-9741-3833-9462-11C1AB847B52}"/>
              </a:ext>
            </a:extLst>
          </p:cNvPr>
          <p:cNvSpPr txBox="1"/>
          <p:nvPr/>
        </p:nvSpPr>
        <p:spPr>
          <a:xfrm>
            <a:off x="1716374" y="1806313"/>
            <a:ext cx="581618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NFTs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podem ser usados para monetizar bens digitais, enquanto tokens sociais podem monetizar serviços ou experiências.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6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5C196D-530E-E82C-A894-A904E5D8D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1BF65578-C9D2-D8EC-E02E-C2577163C52D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Tipos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077842-5BA6-FAD8-E78F-CDE895858016}"/>
              </a:ext>
            </a:extLst>
          </p:cNvPr>
          <p:cNvSpPr txBox="1"/>
          <p:nvPr/>
        </p:nvSpPr>
        <p:spPr>
          <a:xfrm>
            <a:off x="435082" y="1466086"/>
            <a:ext cx="74197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Tokens  (Tokens Pessoais)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Community Tokens  (Tokens de Comunidade)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Platform Tokens (Tokens de plataforma social)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7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2587206" y="2149500"/>
            <a:ext cx="427079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 QUE É TOKEN?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6039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5C196D-530E-E82C-A894-A904E5D8D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1BF65578-C9D2-D8EC-E02E-C2577163C52D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</a:t>
            </a: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Tokens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(Tokens Pessoais)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077842-5BA6-FAD8-E78F-CDE895858016}"/>
              </a:ext>
            </a:extLst>
          </p:cNvPr>
          <p:cNvSpPr txBox="1"/>
          <p:nvPr/>
        </p:nvSpPr>
        <p:spPr>
          <a:xfrm>
            <a:off x="435082" y="1466086"/>
            <a:ext cx="6865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criados por indivíduos/influencers para trocar formas de trabalhos e serviços. Por exemplo, $ALEX é token do empresário Alex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Masmej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por meio de um experimento que costuma ser chamado de “IPO humano”.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https://alexmasmej.com/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https://personaltokens.io/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38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73F563-B754-983C-4F48-0D374F47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8A35B2-067D-65B5-73D8-9862CCB9D3A5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Community Tokens 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(Tokens de Comunidade)</a:t>
            </a:r>
          </a:p>
          <a:p>
            <a:pPr>
              <a:lnSpc>
                <a:spcPct val="115000"/>
              </a:lnSpc>
              <a:buSzPts val="3200"/>
            </a:pPr>
            <a:endParaRPr sz="24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098E79-65D8-B227-FE89-34057A8E9973}"/>
              </a:ext>
            </a:extLst>
          </p:cNvPr>
          <p:cNvSpPr txBox="1"/>
          <p:nvPr/>
        </p:nvSpPr>
        <p:spPr>
          <a:xfrm>
            <a:off x="509665" y="1158850"/>
            <a:ext cx="60110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Direcionados para envolver os 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membros da comunidade por meio de conteúdo exclusivo e vantagens como, acesso a produtos de edição limitada, acesso antecipado ao conteúdo e entrada em eventos privados. 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460DC5-D719-5352-97DB-B77790F105FF}"/>
              </a:ext>
            </a:extLst>
          </p:cNvPr>
          <p:cNvSpPr txBox="1"/>
          <p:nvPr/>
        </p:nvSpPr>
        <p:spPr>
          <a:xfrm>
            <a:off x="509664" y="3041017"/>
            <a:ext cx="569626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mplo: </a:t>
            </a:r>
            <a:r>
              <a:rPr lang="pt-BR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Friends </a:t>
            </a:r>
            <a:r>
              <a:rPr lang="pt-BR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pt-BR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pt-BR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reúne artistas, criadores, pensadores e entusiastas da Web 3.0 para colaborar em diversos projetos. Equipes bem-sucedidas recebem recompensas por suas contribuições.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https://www.fwb.help/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42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73F563-B754-983C-4F48-0D374F471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38A35B2-067D-65B5-73D8-9862CCB9D3A5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Social Platform Tokens </a:t>
            </a:r>
            <a:r>
              <a:rPr lang="pt-BR" sz="24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(Tokens de plataforma social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82A9B-F016-2F1A-C345-5DCFB23F2005}"/>
              </a:ext>
            </a:extLst>
          </p:cNvPr>
          <p:cNvSpPr txBox="1"/>
          <p:nvPr/>
        </p:nvSpPr>
        <p:spPr>
          <a:xfrm>
            <a:off x="435082" y="1648759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 tokens de plataformas sociais são distribuídos por plataformas que suportam sua criação e negociação.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Exemplos: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https://rally.io/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https://www.fyooz.io/</a:t>
            </a:r>
          </a:p>
        </p:txBody>
      </p:sp>
    </p:spTree>
    <p:extLst>
      <p:ext uri="{BB962C8B-B14F-4D97-AF65-F5344CB8AC3E}">
        <p14:creationId xmlns:p14="http://schemas.microsoft.com/office/powerpoint/2010/main" val="2509012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8DF9ED-7E91-1A10-5AC9-C2E55A814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5F20FD-166E-E644-93DD-3E3C7F509C4B}"/>
              </a:ext>
            </a:extLst>
          </p:cNvPr>
          <p:cNvSpPr txBox="1"/>
          <p:nvPr/>
        </p:nvSpPr>
        <p:spPr>
          <a:xfrm>
            <a:off x="509664" y="1353161"/>
            <a:ext cx="63483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comunidade de membros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(clube de livro, aquarismo, maquiagem,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) vende um token social que permite acesso, que pode ser revendido se o membro da comunidade decidir sair.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influenciador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vende um token social que dá acesso a conversas privadas mensais com ele.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músico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cria um token social que permite que seus fãs invistam em sua carreira e lucrem à medida que sua fama cresce.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atleta universitário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, impossibilitado de receber salário, cria um token social para monetizar sua marca e dar vantagens a seus fãs.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7F4F5E53-E882-0273-7DFF-7A21E6031B83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Imagine...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6946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B2DF52E-A932-0EA6-A1D0-9D8289F50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45CA5E-3137-A1F1-D63C-290DCEA2B2E1}"/>
              </a:ext>
            </a:extLst>
          </p:cNvPr>
          <p:cNvSpPr txBox="1"/>
          <p:nvPr/>
        </p:nvSpPr>
        <p:spPr>
          <a:xfrm>
            <a:off x="517161" y="1293630"/>
            <a:ext cx="683551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maioria dos projetos atuais </a:t>
            </a:r>
            <a:r>
              <a:rPr lang="pt-BR" sz="22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estão em um estágio de prova de conceito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o objetivo de longo prazo é criar uma maneira totalmente nova de impulsionar a economia do criador de conteúdo.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Por enquanto, eles são mais um experimento do que uma prática aceita, 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 isso pode mudar em um futuro próximo,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à medida que mais editores, influenciadores e comunidades online embarcam e criam tokens sociais, atraindo e construindo seguidores significativos no processo.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D1CE89A8-B33F-4BEA-E96A-91C1BAD141DE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3418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Stablecoin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963621A-6B40-914C-D89F-57B92A6DEE4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FE6B7-083A-E45A-578C-49E61E029B5F}"/>
              </a:ext>
            </a:extLst>
          </p:cNvPr>
          <p:cNvSpPr txBox="1"/>
          <p:nvPr/>
        </p:nvSpPr>
        <p:spPr>
          <a:xfrm>
            <a:off x="435082" y="1538898"/>
            <a:ext cx="68515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uma moeda digital atrelada a um ativo "estável", como o dinheiro (reais, dólar,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ou commodities (ouro, metais preciosos, grãos,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e foram projetados para reduzir a volatilidade em relação a criptomoedas como o Bitcoin.</a:t>
            </a:r>
          </a:p>
        </p:txBody>
      </p:sp>
    </p:spTree>
    <p:extLst>
      <p:ext uri="{BB962C8B-B14F-4D97-AF65-F5344CB8AC3E}">
        <p14:creationId xmlns:p14="http://schemas.microsoft.com/office/powerpoint/2010/main" val="2222019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17E836-E3C0-4252-2352-CAFEC8CDE366}"/>
              </a:ext>
            </a:extLst>
          </p:cNvPr>
          <p:cNvSpPr txBox="1"/>
          <p:nvPr/>
        </p:nvSpPr>
        <p:spPr>
          <a:xfrm>
            <a:off x="446485" y="594867"/>
            <a:ext cx="64079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abertas, globais e acessíveis a qualquer pessoa na internet, 24 horas por dia, 7 dias por semana.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Além de: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Minimizar a Volatilidade</a:t>
            </a:r>
          </a:p>
          <a:p>
            <a:pPr marL="342900" indent="-342900">
              <a:buFontTx/>
              <a:buChar char="-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Save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Trade</a:t>
            </a: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Ganhar juros</a:t>
            </a: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Transferir dinheiro de forma barata</a:t>
            </a: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Enviar para qualquer pessoa no mundo</a:t>
            </a:r>
          </a:p>
        </p:txBody>
      </p:sp>
    </p:spTree>
    <p:extLst>
      <p:ext uri="{BB962C8B-B14F-4D97-AF65-F5344CB8AC3E}">
        <p14:creationId xmlns:p14="http://schemas.microsoft.com/office/powerpoint/2010/main" val="2240406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7831D074-143D-4C63-1CCC-810C60F3F05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Tipos de </a:t>
            </a:r>
            <a:r>
              <a:rPr lang="pt-BR" sz="4000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EFD969-F5F5-F923-16B7-B00B8183EA4D}"/>
              </a:ext>
            </a:extLst>
          </p:cNvPr>
          <p:cNvSpPr txBox="1"/>
          <p:nvPr/>
        </p:nvSpPr>
        <p:spPr>
          <a:xfrm>
            <a:off x="542925" y="1602254"/>
            <a:ext cx="6465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com garantia fiduciária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cripto-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colateralizadas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Algorítmicas </a:t>
            </a:r>
          </a:p>
        </p:txBody>
      </p:sp>
    </p:spTree>
    <p:extLst>
      <p:ext uri="{BB962C8B-B14F-4D97-AF65-F5344CB8AC3E}">
        <p14:creationId xmlns:p14="http://schemas.microsoft.com/office/powerpoint/2010/main" val="191755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Token (chave eletrônica) – Wikipédia, a enciclopédia liv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12" y="719835"/>
            <a:ext cx="5842715" cy="332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9;p3"/>
          <p:cNvSpPr txBox="1"/>
          <p:nvPr/>
        </p:nvSpPr>
        <p:spPr>
          <a:xfrm>
            <a:off x="3088719" y="4170397"/>
            <a:ext cx="33395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NÃO É ISSO! </a:t>
            </a:r>
            <a:endParaRPr sz="4000" b="0" i="0" u="none" strike="noStrike" cap="none" dirty="0">
              <a:solidFill>
                <a:srgbClr val="FF000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Multiplicar 4"/>
          <p:cNvSpPr/>
          <p:nvPr/>
        </p:nvSpPr>
        <p:spPr>
          <a:xfrm>
            <a:off x="2224205" y="4118542"/>
            <a:ext cx="864514" cy="89635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654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CFFB87-C1D7-B369-D4FF-69AACBF6C145}"/>
              </a:ext>
            </a:extLst>
          </p:cNvPr>
          <p:cNvSpPr txBox="1"/>
          <p:nvPr/>
        </p:nvSpPr>
        <p:spPr>
          <a:xfrm>
            <a:off x="435082" y="1353161"/>
            <a:ext cx="77087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Mantêm reserva de uma moeda fiduciária (ou moedas), como o dólar americano, como garantia. Essas reservas são mantidas por custodiantes independentes e são auditadas regularmente. </a:t>
            </a:r>
          </a:p>
          <a:p>
            <a:endParaRPr lang="pt-BR" sz="2000" dirty="0"/>
          </a:p>
          <a:p>
            <a:r>
              <a:rPr lang="pt-BR" sz="2000" dirty="0"/>
              <a:t>Exemplo: USDT (</a:t>
            </a:r>
            <a:r>
              <a:rPr lang="pt-BR" sz="2000" dirty="0" err="1"/>
              <a:t>Tether</a:t>
            </a:r>
            <a:r>
              <a:rPr lang="pt-BR" sz="2000" dirty="0"/>
              <a:t>) e USDC são </a:t>
            </a:r>
            <a:r>
              <a:rPr lang="pt-BR" sz="2000" dirty="0" err="1"/>
              <a:t>stablecoins</a:t>
            </a:r>
            <a:r>
              <a:rPr lang="pt-BR" sz="2000" dirty="0"/>
              <a:t> populares lastreadas em reservas em dólares americanos.</a:t>
            </a:r>
          </a:p>
          <a:p>
            <a:endParaRPr lang="pt-BR" sz="2000" dirty="0"/>
          </a:p>
          <a:p>
            <a:r>
              <a:rPr lang="pt-BR" sz="2000" dirty="0"/>
              <a:t>Outra forma também são as commodities que também estão virando </a:t>
            </a:r>
            <a:r>
              <a:rPr lang="pt-BR" sz="2000" dirty="0" err="1"/>
              <a:t>stablecoins</a:t>
            </a:r>
            <a:r>
              <a:rPr lang="pt-BR" sz="2000" dirty="0"/>
              <a:t>, como é o caso do ouro, metais preciosos, cafés, etc.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19FB12F0-13A7-F0CB-FD89-B6447FEB950A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40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garantia fiduciária</a:t>
            </a:r>
          </a:p>
        </p:txBody>
      </p:sp>
    </p:spTree>
    <p:extLst>
      <p:ext uri="{BB962C8B-B14F-4D97-AF65-F5344CB8AC3E}">
        <p14:creationId xmlns:p14="http://schemas.microsoft.com/office/powerpoint/2010/main" val="993538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CD7B496D-14B7-27CD-02A9-62E49A50379E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40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cripto-</a:t>
            </a:r>
            <a:r>
              <a:rPr lang="pt-BR" sz="40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colateralizadas</a:t>
            </a:r>
            <a:endParaRPr lang="pt-BR" sz="40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00E316-1776-4EC4-E353-41C935C69E35}"/>
              </a:ext>
            </a:extLst>
          </p:cNvPr>
          <p:cNvSpPr txBox="1"/>
          <p:nvPr/>
        </p:nvSpPr>
        <p:spPr>
          <a:xfrm>
            <a:off x="435082" y="1556087"/>
            <a:ext cx="68301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Utiliza um colateral/lastro descentralizado, o que pode ser a solução para o problema em relação à confiança no emissor.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lastreadas em criptomoedas descentralizadas como 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Ether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que possuem alta volatilidade e são geridas por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smart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contracts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para manter sua estabilidade.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 exemplo é 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DAI da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MakerDAO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667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6942FB79-BFA0-CA0F-F8E0-83F3C646FD8B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40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Algorítmicas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AB2CB4-F816-0F95-F54C-B025B399572A}"/>
              </a:ext>
            </a:extLst>
          </p:cNvPr>
          <p:cNvSpPr txBox="1"/>
          <p:nvPr/>
        </p:nvSpPr>
        <p:spPr>
          <a:xfrm>
            <a:off x="485774" y="1353161"/>
            <a:ext cx="66365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Este modelo de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não possui lastro. O que mantém o preço da moeda digital estável são algoritmos que controlam a quantidade de ativos em circulação, fazendo operações de queima ou emissão de tokens conforme a necessidade para que o preço se mantenha sempre o mesmo.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Problemas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O preço da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algorítmica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TerraUSD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(UST) caiu mais de 60% em 11 de maio de 2022, vaporizando sua atrelagem ao dólar americano, já que o preço do token Luna usado para atrelar a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caiu mais de 80%.</a:t>
            </a:r>
          </a:p>
        </p:txBody>
      </p:sp>
    </p:spTree>
    <p:extLst>
      <p:ext uri="{BB962C8B-B14F-4D97-AF65-F5344CB8AC3E}">
        <p14:creationId xmlns:p14="http://schemas.microsoft.com/office/powerpoint/2010/main" val="3188480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80D07F4-41B6-8AC8-29A5-0B74AA266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A7738882-A030-47D7-43B4-F589F534CE4F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994B25-6DB8-1901-C98E-EF8F41DD4AC8}"/>
              </a:ext>
            </a:extLst>
          </p:cNvPr>
          <p:cNvSpPr txBox="1"/>
          <p:nvPr/>
        </p:nvSpPr>
        <p:spPr>
          <a:xfrm>
            <a:off x="435081" y="1482016"/>
            <a:ext cx="6387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No mundo podemos notar um movimento crescente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fiduciárias.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o caminho para a integração dos mercados financeiros tradicionais com a indústria de finanças descentralizadas (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em rápida evolução.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67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CDBC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963621A-6B40-914C-D89F-57B92A6DEE4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FACB72-7173-2340-0A1D-B6505D751073}"/>
              </a:ext>
            </a:extLst>
          </p:cNvPr>
          <p:cNvSpPr txBox="1"/>
          <p:nvPr/>
        </p:nvSpPr>
        <p:spPr>
          <a:xfrm>
            <a:off x="435082" y="1634278"/>
            <a:ext cx="6793032" cy="12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CBDC (Central Bank Digital </a:t>
            </a:r>
            <a:r>
              <a:rPr lang="pt-B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Currency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moeda digital emitida por bancos centrais, é uma moeda virtual de um país.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039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What is COVID-19 brain fog — and how can you clear it? - Harvard Health">
            <a:extLst>
              <a:ext uri="{FF2B5EF4-FFF2-40B4-BE49-F238E27FC236}">
                <a16:creationId xmlns:a16="http://schemas.microsoft.com/office/drawing/2014/main" id="{3CD53CCC-FDFA-C3FD-83B9-DD3BC92B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1296828"/>
            <a:ext cx="5700032" cy="36498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E91D35E5-E584-284B-9ABA-592F38336E1B}"/>
              </a:ext>
            </a:extLst>
          </p:cNvPr>
          <p:cNvSpPr txBox="1"/>
          <p:nvPr/>
        </p:nvSpPr>
        <p:spPr>
          <a:xfrm>
            <a:off x="2438053" y="544947"/>
            <a:ext cx="426754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Mas pra que isso...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5186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963621A-6B40-914C-D89F-57B92A6DEE4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Emissão!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101677-1DC5-176A-8B44-FC3024854A75}"/>
              </a:ext>
            </a:extLst>
          </p:cNvPr>
          <p:cNvSpPr txBox="1"/>
          <p:nvPr/>
        </p:nvSpPr>
        <p:spPr>
          <a:xfrm>
            <a:off x="435081" y="1447001"/>
            <a:ext cx="701800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única forma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 muitos bancos centrais emitirem dinheiro é por meio de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notas e moedas em espécie.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 uma CBDC, também será possível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emitir moedas no formato virtual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colocando em circulação moedas que nunca foram impressas.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0630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963621A-6B40-914C-D89F-57B92A6DEE4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Centralizada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A6DDA3-78E3-8669-F84E-0CAAD6939EEF}"/>
              </a:ext>
            </a:extLst>
          </p:cNvPr>
          <p:cNvSpPr txBox="1"/>
          <p:nvPr/>
        </p:nvSpPr>
        <p:spPr>
          <a:xfrm>
            <a:off x="435081" y="1659039"/>
            <a:ext cx="7917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Todas as decisões sobre a CBDC são centralizadas em uma instituição responsável por regular o sistema financeiro de uma nação, ou seja, o Banco Central.</a:t>
            </a:r>
          </a:p>
        </p:txBody>
      </p:sp>
    </p:spTree>
    <p:extLst>
      <p:ext uri="{BB962C8B-B14F-4D97-AF65-F5344CB8AC3E}">
        <p14:creationId xmlns:p14="http://schemas.microsoft.com/office/powerpoint/2010/main" val="49396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39884" y="2091850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buSzPts val="1600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forma simples:</a:t>
            </a:r>
          </a:p>
          <a:p>
            <a:pPr marL="76200" lvl="1">
              <a:buSzPts val="1600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>
              <a:buSzPts val="1600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Operam dentro de uma blockchain existente</a:t>
            </a:r>
          </a:p>
          <a:p>
            <a:pPr marL="76200" lvl="1">
              <a:buSzPts val="1600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São ativos digitais</a:t>
            </a:r>
          </a:p>
          <a:p>
            <a:pPr marL="76200" lvl="1">
              <a:buSzPts val="1600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6200" lvl="1">
              <a:buSzPts val="1600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Você pode chamar de uma criptomoeda, mas tecnicamente não é. </a:t>
            </a:r>
          </a:p>
          <a:p>
            <a:pPr marL="76200" lvl="1">
              <a:buSzPts val="1600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380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pic>
        <p:nvPicPr>
          <p:cNvPr id="2052" name="Picture 4" descr="Versão digital do real pode ser testada com a população em 2023, diz Banco  Central - TudoCelular.com">
            <a:extLst>
              <a:ext uri="{FF2B5EF4-FFF2-40B4-BE49-F238E27FC236}">
                <a16:creationId xmlns:a16="http://schemas.microsoft.com/office/drawing/2014/main" id="{78B08770-017A-3EA1-1EE0-DCF1361D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761E87D0-2BFE-5F9F-73EC-77175432511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Real Digital - Digitalização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2F9F19-D024-689D-2CCC-213CC1178CF6}"/>
              </a:ext>
            </a:extLst>
          </p:cNvPr>
          <p:cNvSpPr txBox="1"/>
          <p:nvPr/>
        </p:nvSpPr>
        <p:spPr>
          <a:xfrm>
            <a:off x="508001" y="1603943"/>
            <a:ext cx="736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O Banco Central do Brasil vem acompanhando o tema há alguns anos e em agosto de 2020 organizou um grupo de trabalho, constituído pela Portaria nº 108.092/20, para a realização de estudos sobre a emissão de uma moeda digital pela instituição.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Funcionará no formato de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cuja modalidade possuirá paridade 1:1 com o real.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https://www.bcb.gov.br/estabilidadefinanceira/real_digital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7037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CDE8BA-4B6A-59BC-D15D-39EB37A8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07" y="435428"/>
            <a:ext cx="3752693" cy="24945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59A640-D4FC-254E-9F31-6F95918A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07" y="3101523"/>
            <a:ext cx="8159259" cy="10891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715889-D6B6-32A5-6C71-E136D2F2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86347"/>
            <a:ext cx="4133352" cy="15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62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60D215C-E85E-2952-D058-79465B2A8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BE02D8-1AD7-BAC3-4276-A55958666818}"/>
              </a:ext>
            </a:extLst>
          </p:cNvPr>
          <p:cNvSpPr txBox="1"/>
          <p:nvPr/>
        </p:nvSpPr>
        <p:spPr>
          <a:xfrm>
            <a:off x="2576286" y="44420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https://www.atlanticcouncil.org/cbdctracker/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69A3EE-996C-DF24-60C3-ADB08601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14" y="3486151"/>
            <a:ext cx="6219371" cy="836616"/>
          </a:xfrm>
          <a:prstGeom prst="rect">
            <a:avLst/>
          </a:prstGeom>
        </p:spPr>
      </p:pic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9C515EC8-27E8-9D03-96E4-2A2638921571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 Brasil não está só.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0E47CB-1E45-3525-3658-03C69858340F}"/>
              </a:ext>
            </a:extLst>
          </p:cNvPr>
          <p:cNvSpPr txBox="1"/>
          <p:nvPr/>
        </p:nvSpPr>
        <p:spPr>
          <a:xfrm>
            <a:off x="435082" y="1406101"/>
            <a:ext cx="6843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India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Nigeria, Bahamas,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Ucrania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Jamaica, China,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Suiça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07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ICO, IEO, IDO, IFO, IAO</a:t>
            </a:r>
          </a:p>
          <a:p>
            <a:pPr>
              <a:lnSpc>
                <a:spcPct val="115000"/>
              </a:lnSpc>
              <a:buSzPts val="3200"/>
            </a:pP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462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EC7FC-4920-46AE-D92F-076295214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5D007AB2-951B-1A52-C537-5DF47036E3E7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 </a:t>
            </a:r>
            <a:r>
              <a:rPr lang="pt-BR" sz="22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(</a:t>
            </a:r>
            <a:r>
              <a:rPr lang="pt-BR" sz="22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back</a:t>
            </a:r>
            <a:r>
              <a:rPr lang="pt-BR" sz="22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pt-BR" sz="22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to</a:t>
            </a:r>
            <a:r>
              <a:rPr lang="pt-BR" sz="22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pt-BR" sz="22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the</a:t>
            </a:r>
            <a:r>
              <a:rPr lang="pt-BR" sz="22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pt-BR" sz="22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basics</a:t>
            </a:r>
            <a:r>
              <a:rPr lang="pt-BR" sz="22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) </a:t>
            </a:r>
            <a:endParaRPr sz="22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D21A2E-C66E-53BE-16AC-99CAC24CD3EA}"/>
              </a:ext>
            </a:extLst>
          </p:cNvPr>
          <p:cNvSpPr txBox="1"/>
          <p:nvPr/>
        </p:nvSpPr>
        <p:spPr>
          <a:xfrm>
            <a:off x="435081" y="1607795"/>
            <a:ext cx="71123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(IPO),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português, oferta pública inicial refere-se ao processo de oferta de ações de uma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 privada ao público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em uma emissão de ações pela primeira vez.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IPO permite que uma empresa levante capital de investidores públicos.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empresas devem atender aos requisitos do regulador local para realizar um IPO.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42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EC7FC-4920-46AE-D92F-076295214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94E1F68D-3A15-6B82-FFEA-4E00F7E90358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ICO – </a:t>
            </a:r>
            <a:r>
              <a:rPr lang="pt-BR" sz="40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Initial</a:t>
            </a: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pt-BR" sz="40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Coin</a:t>
            </a: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pt-BR" sz="4000" u="none" strike="noStrike" cap="none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Offering</a:t>
            </a: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endParaRPr sz="22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530F43-4AE7-3E59-D492-D459381DA4E3}"/>
              </a:ext>
            </a:extLst>
          </p:cNvPr>
          <p:cNvSpPr txBox="1"/>
          <p:nvPr/>
        </p:nvSpPr>
        <p:spPr>
          <a:xfrm>
            <a:off x="435082" y="1353161"/>
            <a:ext cx="71631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Ofertas iniciais de moedas se tornaram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maneira popular de arrecadar fundos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para produtos e serviços geralmente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relacionados a criptomoedas. </a:t>
            </a:r>
          </a:p>
          <a:p>
            <a:endParaRPr lang="pt-BR" sz="18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Para participar de uma ICO, você geralmente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precisa primeiro comprar uma moeda digital mais estabelecida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, além de ter um entendimento básico de carteiras e trocas de criptomoedas.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Algumas </a:t>
            </a:r>
            <a:r>
              <a:rPr lang="pt-BR" sz="18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ICOs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renderam retornos para os investidores. Muitos outros se revelaram fraudulentos ou tiveram um desempenho ruim.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ICOs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são, em sua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maioria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completamente não regulamentadas,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portanto, os investidores devem ter um alto grau de cautela e diligência ao pesquisar e investir nelas.</a:t>
            </a:r>
          </a:p>
        </p:txBody>
      </p:sp>
    </p:spTree>
    <p:extLst>
      <p:ext uri="{BB962C8B-B14F-4D97-AF65-F5344CB8AC3E}">
        <p14:creationId xmlns:p14="http://schemas.microsoft.com/office/powerpoint/2010/main" val="797743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F66A588-4171-6F2E-77A0-8C047FDB82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A62307-6CB2-FB98-A8F5-2E9D5D0A41A1}"/>
              </a:ext>
            </a:extLst>
          </p:cNvPr>
          <p:cNvSpPr txBox="1"/>
          <p:nvPr/>
        </p:nvSpPr>
        <p:spPr>
          <a:xfrm>
            <a:off x="435082" y="1353161"/>
            <a:ext cx="722120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O ICO da Ethereum em 2014 levantou US$ 18 milhões em um período de 42 dias.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Teve início em 22 de julho e durou 42 dias.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Vitalik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Buterin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o cofundador, apresentou a ideia do Ethereum ainda em janeiro daquele ano na conferência “Bitcoin Miami 2014”, enquanto o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whitepaper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foi publicado em 2013.</a:t>
            </a:r>
          </a:p>
        </p:txBody>
      </p:sp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2B3616FA-337A-5D12-DAE8-BC99A676840B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ICO da Ethereum</a:t>
            </a:r>
            <a:endParaRPr sz="22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09A084E-D538-F35C-3DDC-13B9FF0E7127}"/>
              </a:ext>
            </a:extLst>
          </p:cNvPr>
          <p:cNvSpPr txBox="1"/>
          <p:nvPr/>
        </p:nvSpPr>
        <p:spPr>
          <a:xfrm>
            <a:off x="435082" y="4058883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Whitepaper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= Prospecto, ou seja, todos os dados do projeto.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581661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1D04D9-036A-BAD9-B3BD-C2E5AB637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7F552C17-A7B8-D952-8B6F-45250C2E1FAD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Como lançar um ICO?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74185E-EC2D-5523-30F5-FEEBB4B6291B}"/>
              </a:ext>
            </a:extLst>
          </p:cNvPr>
          <p:cNvSpPr txBox="1"/>
          <p:nvPr/>
        </p:nvSpPr>
        <p:spPr>
          <a:xfrm>
            <a:off x="493484" y="1558575"/>
            <a:ext cx="71120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Token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+ Legal =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Whitepaper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Criação do token (escolha da blockchain)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Marketing (Website, redes sociais,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Comunicação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957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4A23C63-E509-1D23-AA0F-9E439FD15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5069C8-BF47-D3D3-D85F-5AA67D056505}"/>
              </a:ext>
            </a:extLst>
          </p:cNvPr>
          <p:cNvSpPr txBox="1"/>
          <p:nvPr/>
        </p:nvSpPr>
        <p:spPr>
          <a:xfrm>
            <a:off x="537028" y="1640229"/>
            <a:ext cx="78885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(STO) Security Token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Ofertas de tokens securitizados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(IEO)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Exchange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Ofertas iniciais em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(IDO)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DEX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Ofertas iniciais de DEX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(IFO)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Farm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 Oferta Inicial de Fazenda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(IAO)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Airdrop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Oferta Inicial de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Airdrop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(IGO)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Game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Oferta Inicial de Jogo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(FTO®) Fan Token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Offering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/ Oferta de Fan Tokens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D0834A8A-F157-F4AA-09A8-D0BE5F8A0A0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IEO, IDO, IFO, STO...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979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797656819"/>
              </p:ext>
            </p:extLst>
          </p:nvPr>
        </p:nvGraphicFramePr>
        <p:xfrm>
          <a:off x="900650" y="539701"/>
          <a:ext cx="7351868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have Direita 1">
            <a:extLst>
              <a:ext uri="{FF2B5EF4-FFF2-40B4-BE49-F238E27FC236}">
                <a16:creationId xmlns:a16="http://schemas.microsoft.com/office/drawing/2014/main" id="{2EAB28CE-D24A-77DC-7D96-7DF17ACB739A}"/>
              </a:ext>
            </a:extLst>
          </p:cNvPr>
          <p:cNvSpPr/>
          <p:nvPr/>
        </p:nvSpPr>
        <p:spPr>
          <a:xfrm rot="16200000">
            <a:off x="3790817" y="-702603"/>
            <a:ext cx="514351" cy="5462853"/>
          </a:xfrm>
          <a:prstGeom prst="rightBrace">
            <a:avLst>
              <a:gd name="adj1" fmla="val 8333"/>
              <a:gd name="adj2" fmla="val 474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7122E5C-C01B-DE3F-6031-2D607BE5B715}"/>
              </a:ext>
            </a:extLst>
          </p:cNvPr>
          <p:cNvSpPr/>
          <p:nvPr/>
        </p:nvSpPr>
        <p:spPr>
          <a:xfrm>
            <a:off x="3039009" y="1443036"/>
            <a:ext cx="1747303" cy="264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CRIPTOMOEDAS</a:t>
            </a:r>
          </a:p>
        </p:txBody>
      </p:sp>
      <p:sp>
        <p:nvSpPr>
          <p:cNvPr id="6" name="Chave Direita 5">
            <a:extLst>
              <a:ext uri="{FF2B5EF4-FFF2-40B4-BE49-F238E27FC236}">
                <a16:creationId xmlns:a16="http://schemas.microsoft.com/office/drawing/2014/main" id="{62C342E3-3971-2E54-20B0-0C1BF9546E85}"/>
              </a:ext>
            </a:extLst>
          </p:cNvPr>
          <p:cNvSpPr/>
          <p:nvPr/>
        </p:nvSpPr>
        <p:spPr>
          <a:xfrm rot="5400000">
            <a:off x="4685242" y="1033306"/>
            <a:ext cx="807243" cy="54628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B6D1C13-33FE-A217-7CE3-6D140C5D4A1E}"/>
              </a:ext>
            </a:extLst>
          </p:cNvPr>
          <p:cNvSpPr/>
          <p:nvPr/>
        </p:nvSpPr>
        <p:spPr>
          <a:xfrm>
            <a:off x="4215211" y="4259424"/>
            <a:ext cx="1747303" cy="264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68517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B4CE58-7387-1F6F-3948-4FCD4165F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5C74182B-206B-5B15-A729-27FC467B668E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B445B8-8A72-4F1B-B1FC-8307719FF273}"/>
              </a:ext>
            </a:extLst>
          </p:cNvPr>
          <p:cNvSpPr txBox="1"/>
          <p:nvPr/>
        </p:nvSpPr>
        <p:spPr>
          <a:xfrm>
            <a:off x="486227" y="1525695"/>
            <a:ext cx="66548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atividade da ICO começou a diminuir drasticamente em 2019.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difícil saber se trata-se de um golpe. É necessário muita pesquisa. Não há garantias.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564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665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token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937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1547635-43B7-2A71-E428-512589AC6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8F5CBBAC-4FD7-2C68-CDAC-602D0546C194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Ferramentas Iniciais</a:t>
            </a:r>
            <a:endParaRPr sz="22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C0966D-9DCF-7441-7706-60148B19FD6C}"/>
              </a:ext>
            </a:extLst>
          </p:cNvPr>
          <p:cNvSpPr txBox="1"/>
          <p:nvPr/>
        </p:nvSpPr>
        <p:spPr>
          <a:xfrm>
            <a:off x="566057" y="1582057"/>
            <a:ext cx="5921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https://metamask.io/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3"/>
              </a:rPr>
              <a:t>https://rpc.info/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Faucet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6955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1547635-43B7-2A71-E428-512589AC6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8F5CBBAC-4FD7-2C68-CDAC-602D0546C194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Desenvolvimento</a:t>
            </a:r>
            <a:endParaRPr sz="22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C0966D-9DCF-7441-7706-60148B19FD6C}"/>
              </a:ext>
            </a:extLst>
          </p:cNvPr>
          <p:cNvSpPr txBox="1"/>
          <p:nvPr/>
        </p:nvSpPr>
        <p:spPr>
          <a:xfrm>
            <a:off x="566057" y="1582057"/>
            <a:ext cx="59218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https://remix.ethereum.org/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5812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8F8A31-7CA7-4F30-B696-C39092779C93}"/>
</file>

<file path=customXml/itemProps2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3749</Words>
  <Application>Microsoft Office PowerPoint</Application>
  <PresentationFormat>Apresentação na tela (16:9)</PresentationFormat>
  <Paragraphs>492</Paragraphs>
  <Slides>94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99" baseType="lpstr">
      <vt:lpstr>Century Gothic</vt:lpstr>
      <vt:lpstr>Calibri</vt:lpstr>
      <vt:lpstr>Wingdings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Praticamente qualquer coisa pode ser tokenizada se for considerada um ativo que pode ser possuído e tem valor para alguém.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Ricardo Zago dos Santos</cp:lastModifiedBy>
  <cp:revision>82</cp:revision>
  <dcterms:modified xsi:type="dcterms:W3CDTF">2022-10-28T13:03:44Z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